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43" r:id="rId2"/>
    <p:sldId id="389" r:id="rId3"/>
    <p:sldId id="345" r:id="rId4"/>
    <p:sldId id="415" r:id="rId5"/>
    <p:sldId id="408" r:id="rId6"/>
    <p:sldId id="409" r:id="rId7"/>
    <p:sldId id="386" r:id="rId8"/>
    <p:sldId id="416" r:id="rId9"/>
    <p:sldId id="364" r:id="rId10"/>
    <p:sldId id="387" r:id="rId11"/>
    <p:sldId id="414" r:id="rId12"/>
    <p:sldId id="413" r:id="rId13"/>
    <p:sldId id="418" r:id="rId14"/>
    <p:sldId id="412" r:id="rId15"/>
    <p:sldId id="390" r:id="rId16"/>
    <p:sldId id="382" r:id="rId17"/>
    <p:sldId id="355" r:id="rId18"/>
    <p:sldId id="417" r:id="rId19"/>
    <p:sldId id="356" r:id="rId20"/>
    <p:sldId id="357" r:id="rId21"/>
    <p:sldId id="378" r:id="rId22"/>
    <p:sldId id="383" r:id="rId23"/>
    <p:sldId id="381" r:id="rId24"/>
    <p:sldId id="283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904">
          <p15:clr>
            <a:srgbClr val="A4A3A4"/>
          </p15:clr>
        </p15:guide>
        <p15:guide id="2" orient="horz" pos="21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nchenqiang" initials="p" lastIdx="2" clrIdx="0"/>
  <p:cmAuthor id="2" name="yushuai" initials="y" lastIdx="3" clrIdx="1">
    <p:extLst>
      <p:ext uri="{19B8F6BF-5375-455C-9EA6-DF929625EA0E}">
        <p15:presenceInfo xmlns:p15="http://schemas.microsoft.com/office/powerpoint/2012/main" userId="S-1-5-21-845503264-3965859491-1166603569-457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89C2"/>
    <a:srgbClr val="2E8DC2"/>
    <a:srgbClr val="33A8E7"/>
    <a:srgbClr val="4A4A4A"/>
    <a:srgbClr val="494949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88" autoAdjust="0"/>
    <p:restoredTop sz="94301" autoAdjust="0"/>
  </p:normalViewPr>
  <p:slideViewPr>
    <p:cSldViewPr snapToGrid="0">
      <p:cViewPr varScale="1">
        <p:scale>
          <a:sx n="116" d="100"/>
          <a:sy n="116" d="100"/>
        </p:scale>
        <p:origin x="498" y="126"/>
      </p:cViewPr>
      <p:guideLst>
        <p:guide pos="6904"/>
        <p:guide orient="horz" pos="2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6-29T16:21:39.012" idx="3">
    <p:pos x="10" y="10"/>
    <p:text>新增4寸双摄球安装方式</p:text>
    <p:extLst>
      <p:ext uri="{C676402C-5697-4E1C-873F-D02D1690AC5C}">
        <p15:threadingInfo xmlns:p15="http://schemas.microsoft.com/office/powerpoint/2012/main" timeZoneBias="-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564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5DC85-343A-4616-BA40-7D7E1DCEA8D0}" type="datetimeFigureOut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EA6F4-2279-4BD7-94D7-3B2F6CF66C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023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594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2018-11-20update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TR-JB06-A-IN</a:t>
            </a:r>
            <a:r>
              <a:rPr lang="zh-CN" altLang="en-US" dirty="0"/>
              <a:t>暂停，重规划；</a:t>
            </a:r>
            <a:endParaRPr lang="en-US" altLang="zh-CN" dirty="0"/>
          </a:p>
          <a:p>
            <a:r>
              <a:rPr lang="en-US" altLang="zh-CN" dirty="0"/>
              <a:t>2018-11-15update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藏线盒后走线孔向内增加</a:t>
            </a:r>
            <a:r>
              <a:rPr lang="en-US" altLang="zh-CN" dirty="0"/>
              <a:t>NPS3/4</a:t>
            </a:r>
            <a:r>
              <a:rPr lang="zh-CN" altLang="en-US" dirty="0"/>
              <a:t>管螺纹，支持安装旋塞，解决亚太客户反馈藏线盒防水问题；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涉及以下款型：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TR-JB06-A-IN</a:t>
            </a:r>
            <a:r>
              <a:rPr lang="zh-CN" altLang="en-US" dirty="0"/>
              <a:t>：替代</a:t>
            </a:r>
            <a:r>
              <a:rPr lang="en-US" altLang="zh-CN" dirty="0"/>
              <a:t>TR-JB07-C-IN</a:t>
            </a:r>
            <a:r>
              <a:rPr lang="zh-CN" altLang="en-US" dirty="0"/>
              <a:t>和</a:t>
            </a:r>
            <a:r>
              <a:rPr lang="en-US" altLang="zh-CN" dirty="0"/>
              <a:t>TR-JB07-B-IN</a:t>
            </a:r>
            <a:r>
              <a:rPr lang="zh-CN" altLang="en-US" dirty="0"/>
              <a:t>，计划时间：</a:t>
            </a:r>
            <a:r>
              <a:rPr lang="en-US" altLang="zh-CN" dirty="0"/>
              <a:t>2019Q1</a:t>
            </a:r>
            <a:endParaRPr lang="zh-CN" altLang="en-US" dirty="0"/>
          </a:p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TR-JB07-D-IN</a:t>
            </a:r>
            <a:r>
              <a:rPr lang="zh-CN" altLang="en-US" dirty="0"/>
              <a:t>：替代</a:t>
            </a:r>
            <a:r>
              <a:rPr lang="en-US" altLang="zh-CN" dirty="0"/>
              <a:t>TR-JB07-C-IN</a:t>
            </a:r>
            <a:r>
              <a:rPr lang="zh-CN" altLang="en-US" dirty="0"/>
              <a:t>和</a:t>
            </a:r>
            <a:r>
              <a:rPr lang="en-US" altLang="zh-CN" dirty="0"/>
              <a:t>TR-JB07-B-IN</a:t>
            </a:r>
            <a:r>
              <a:rPr lang="zh-CN" altLang="en-US" dirty="0"/>
              <a:t>，计划时间：</a:t>
            </a:r>
            <a:r>
              <a:rPr lang="en-US" altLang="zh-CN" dirty="0"/>
              <a:t>2018-12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：替代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/>
              <a:t>计划时间：</a:t>
            </a:r>
            <a:r>
              <a:rPr lang="en-US" altLang="zh-CN" dirty="0"/>
              <a:t>2019Q1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515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236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2018-11-20update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TR-JB06-A-IN</a:t>
            </a:r>
            <a:r>
              <a:rPr lang="zh-CN" altLang="en-US" dirty="0"/>
              <a:t>暂停，重规划；</a:t>
            </a:r>
            <a:endParaRPr lang="en-US" altLang="zh-CN" dirty="0"/>
          </a:p>
          <a:p>
            <a:r>
              <a:rPr lang="en-US" altLang="zh-CN" dirty="0"/>
              <a:t>2018-11-15update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藏线盒后走线孔向内增加</a:t>
            </a:r>
            <a:r>
              <a:rPr lang="en-US" altLang="zh-CN" dirty="0"/>
              <a:t>NPS3/4</a:t>
            </a:r>
            <a:r>
              <a:rPr lang="zh-CN" altLang="en-US" dirty="0"/>
              <a:t>管螺纹，支持安装旋塞，解决亚太客户反馈藏线盒防水问题；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涉及以下款型：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TR-JB06-A-IN</a:t>
            </a:r>
            <a:r>
              <a:rPr lang="zh-CN" altLang="en-US" dirty="0"/>
              <a:t>：替代</a:t>
            </a:r>
            <a:r>
              <a:rPr lang="en-US" altLang="zh-CN" dirty="0"/>
              <a:t>TR-JB07-C-IN</a:t>
            </a:r>
            <a:r>
              <a:rPr lang="zh-CN" altLang="en-US" dirty="0"/>
              <a:t>和</a:t>
            </a:r>
            <a:r>
              <a:rPr lang="en-US" altLang="zh-CN" dirty="0"/>
              <a:t>TR-JB07-B-IN</a:t>
            </a:r>
            <a:r>
              <a:rPr lang="zh-CN" altLang="en-US" dirty="0"/>
              <a:t>，计划时间：</a:t>
            </a:r>
            <a:r>
              <a:rPr lang="en-US" altLang="zh-CN" dirty="0"/>
              <a:t>2019Q1</a:t>
            </a:r>
            <a:endParaRPr lang="zh-CN" altLang="en-US" dirty="0"/>
          </a:p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TR-JB07-D-IN</a:t>
            </a:r>
            <a:r>
              <a:rPr lang="zh-CN" altLang="en-US" dirty="0"/>
              <a:t>：替代</a:t>
            </a:r>
            <a:r>
              <a:rPr lang="en-US" altLang="zh-CN" dirty="0"/>
              <a:t>TR-JB07-C-IN</a:t>
            </a:r>
            <a:r>
              <a:rPr lang="zh-CN" altLang="en-US" dirty="0"/>
              <a:t>和</a:t>
            </a:r>
            <a:r>
              <a:rPr lang="en-US" altLang="zh-CN" dirty="0"/>
              <a:t>TR-JB07-B-IN</a:t>
            </a:r>
            <a:r>
              <a:rPr lang="zh-CN" altLang="en-US" dirty="0"/>
              <a:t>，计划时间：</a:t>
            </a:r>
            <a:r>
              <a:rPr lang="en-US" altLang="zh-CN" dirty="0"/>
              <a:t>2018-12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：替代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/>
              <a:t>计划时间：</a:t>
            </a:r>
            <a:r>
              <a:rPr lang="en-US" altLang="zh-CN" dirty="0"/>
              <a:t>2019Q1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192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2018-11-15update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藏线盒后走线孔向内增加</a:t>
            </a:r>
            <a:r>
              <a:rPr lang="en-US" altLang="zh-CN" dirty="0"/>
              <a:t>NPS3/4</a:t>
            </a:r>
            <a:r>
              <a:rPr lang="zh-CN" altLang="en-US" dirty="0"/>
              <a:t>管螺纹，支持安装旋塞，解决亚太客户反馈藏线盒防水问题；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新增圆形藏线盒解决北美客户圆形酒杯不协调问题；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涉及以下款型：</a:t>
            </a:r>
          </a:p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TR-JB05-A-IN</a:t>
            </a:r>
            <a:r>
              <a:rPr lang="zh-CN" altLang="en-US" baseline="0" dirty="0"/>
              <a:t> </a:t>
            </a:r>
            <a:r>
              <a:rPr lang="zh-CN" altLang="en-US" dirty="0"/>
              <a:t>替代 </a:t>
            </a:r>
            <a:r>
              <a:rPr lang="en-US" altLang="zh-CN" dirty="0"/>
              <a:t>TR-JB05-IN</a:t>
            </a:r>
            <a:r>
              <a:rPr lang="zh-CN" altLang="en-US" dirty="0"/>
              <a:t>，后走线孔向内增加</a:t>
            </a:r>
            <a:r>
              <a:rPr lang="en-US" altLang="zh-CN" dirty="0"/>
              <a:t>NPS3/4</a:t>
            </a:r>
            <a:r>
              <a:rPr lang="zh-CN" altLang="en-US" dirty="0"/>
              <a:t>管螺纹，计划时间：</a:t>
            </a:r>
            <a:r>
              <a:rPr lang="en-US" altLang="zh-CN" dirty="0"/>
              <a:t>2018-12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2</a:t>
            </a:r>
            <a:r>
              <a:rPr lang="zh-CN" altLang="en-US" dirty="0"/>
              <a:t>、新增圆形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TR-JB05-B-IN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/>
              <a:t>计划时间：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、新增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/>
              <a:t>计划时间：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885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291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298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767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90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2018-11-15update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zh-CN" altLang="en-US" dirty="0"/>
              <a:t>藏线盒后走线孔向内增加</a:t>
            </a:r>
            <a:r>
              <a:rPr lang="en-US" altLang="zh-CN" dirty="0"/>
              <a:t>NPS3/4</a:t>
            </a:r>
            <a:r>
              <a:rPr lang="zh-CN" altLang="en-US" dirty="0"/>
              <a:t>管螺纹，支持安装旋塞，解决亚太客户反馈藏线盒防水问题；</a:t>
            </a:r>
            <a:endParaRPr lang="en-US" altLang="zh-CN" dirty="0"/>
          </a:p>
          <a:p>
            <a:r>
              <a:rPr lang="zh-CN" altLang="en-US" dirty="0"/>
              <a:t>壁装支架减小半径，解决北美及欧洲客户反馈段差缝隙问题；</a:t>
            </a:r>
            <a:endParaRPr lang="en-US" altLang="zh-CN" dirty="0"/>
          </a:p>
          <a:p>
            <a:r>
              <a:rPr lang="zh-CN" altLang="en-US" dirty="0"/>
              <a:t>涉及以下款型：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TR-JB03-G-IN</a:t>
            </a:r>
            <a:r>
              <a:rPr lang="zh-CN" altLang="en-US" baseline="0" dirty="0"/>
              <a:t> </a:t>
            </a:r>
            <a:r>
              <a:rPr lang="zh-CN" altLang="en-US" dirty="0"/>
              <a:t>替代 </a:t>
            </a:r>
            <a:r>
              <a:rPr lang="en-US" altLang="zh-CN" dirty="0"/>
              <a:t>TR-JB03-D-IN</a:t>
            </a:r>
            <a:r>
              <a:rPr lang="zh-CN" altLang="en-US" dirty="0"/>
              <a:t>，计划时间：</a:t>
            </a:r>
            <a:r>
              <a:rPr lang="en-US" altLang="zh-CN" dirty="0"/>
              <a:t>2018-12</a:t>
            </a:r>
            <a:endParaRPr lang="zh-CN" altLang="en-US" dirty="0"/>
          </a:p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TR-JB07/WM03-G-IN</a:t>
            </a:r>
            <a:r>
              <a:rPr lang="zh-CN" altLang="en-US" baseline="0" dirty="0"/>
              <a:t> </a:t>
            </a:r>
            <a:r>
              <a:rPr lang="zh-CN" altLang="en-US" dirty="0"/>
              <a:t>替代 </a:t>
            </a:r>
            <a:r>
              <a:rPr lang="en-US" altLang="zh-CN" dirty="0"/>
              <a:t>TR-JB07/WM03-E-IN</a:t>
            </a:r>
            <a:r>
              <a:rPr lang="zh-CN" altLang="en-US" dirty="0"/>
              <a:t>和</a:t>
            </a:r>
            <a:r>
              <a:rPr lang="en-US" altLang="zh-CN" dirty="0"/>
              <a:t>TR-JB07/WM03-C-IN</a:t>
            </a:r>
            <a:r>
              <a:rPr lang="zh-CN" altLang="en-US" dirty="0"/>
              <a:t>，计划时间：</a:t>
            </a:r>
            <a:r>
              <a:rPr lang="en-US" altLang="zh-CN" dirty="0"/>
              <a:t>2019Q1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en-US" altLang="zh-CN" dirty="0">
                <a:solidFill>
                  <a:srgbClr val="0000FF"/>
                </a:solidFill>
              </a:rPr>
              <a:t>TR-WM03-D-IN</a:t>
            </a:r>
            <a:r>
              <a:rPr lang="zh-CN" altLang="en-US" baseline="0" dirty="0">
                <a:solidFill>
                  <a:srgbClr val="0000FF"/>
                </a:solidFill>
              </a:rPr>
              <a:t> </a:t>
            </a:r>
            <a:r>
              <a:rPr lang="zh-CN" altLang="en-US" dirty="0">
                <a:solidFill>
                  <a:srgbClr val="0000FF"/>
                </a:solidFill>
              </a:rPr>
              <a:t>替代 </a:t>
            </a:r>
            <a:r>
              <a:rPr lang="en-US" altLang="zh-CN" dirty="0">
                <a:solidFill>
                  <a:srgbClr val="0000FF"/>
                </a:solidFill>
              </a:rPr>
              <a:t>TR-WM03-C-IN</a:t>
            </a:r>
            <a:r>
              <a:rPr lang="zh-CN" altLang="en-US" dirty="0">
                <a:solidFill>
                  <a:srgbClr val="0000FF"/>
                </a:solidFill>
              </a:rPr>
              <a:t>，</a:t>
            </a:r>
            <a:r>
              <a:rPr lang="zh-CN" altLang="en-US" dirty="0"/>
              <a:t>计划时间：</a:t>
            </a:r>
            <a:r>
              <a:rPr lang="en-US" altLang="zh-CN" dirty="0"/>
              <a:t>2019Q1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chemeClr val="accent6"/>
                </a:solidFill>
              </a:rPr>
              <a:t>4</a:t>
            </a:r>
            <a:r>
              <a:rPr lang="zh-CN" altLang="en-US" dirty="0">
                <a:solidFill>
                  <a:schemeClr val="accent6"/>
                </a:solidFill>
              </a:rPr>
              <a:t>、</a:t>
            </a:r>
            <a:r>
              <a:rPr lang="zh-CN" altLang="en-US" sz="1200" dirty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吊装方案：</a:t>
            </a:r>
            <a:r>
              <a:rPr lang="en-US" altLang="zh-CN" dirty="0"/>
              <a:t>TR-JB04-G-IN</a:t>
            </a:r>
            <a:r>
              <a:rPr lang="en-US" altLang="zh-CN" baseline="0" dirty="0"/>
              <a:t> +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TR-CM24-IN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（新开模具）</a:t>
            </a:r>
            <a:r>
              <a:rPr lang="en-US" altLang="zh-CN" baseline="0" dirty="0"/>
              <a:t> </a:t>
            </a:r>
            <a:r>
              <a:rPr lang="zh-CN" altLang="en-US" baseline="0" dirty="0"/>
              <a:t>替代 </a:t>
            </a:r>
            <a:r>
              <a:rPr lang="en-US" altLang="zh-CN" sz="1200" dirty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TR-UF45-J-IN+TR-CE45-IN</a:t>
            </a:r>
            <a:r>
              <a:rPr lang="zh-CN" altLang="en-US" sz="1200" dirty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；</a:t>
            </a:r>
            <a:r>
              <a:rPr lang="zh-CN" altLang="en-US" dirty="0"/>
              <a:t>计划时间：</a:t>
            </a:r>
            <a:r>
              <a:rPr lang="en-US" altLang="zh-CN" sz="1200" baseline="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2018-8update: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壁装支架外围孔位白漆填补，紧急解决欧洲客户壁装支架缝隙问题</a:t>
            </a:r>
            <a:endParaRPr lang="en-US" altLang="zh-CN" sz="1200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新增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TR-JB07/WM03-E-IN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和</a:t>
            </a:r>
            <a:r>
              <a:rPr lang="en-US" altLang="zh-CN" b="0" dirty="0"/>
              <a:t>TR-WM03-C-IN</a:t>
            </a:r>
            <a:r>
              <a:rPr lang="zh-CN" altLang="en-US" b="0" dirty="0"/>
              <a:t>（已完成）</a:t>
            </a:r>
            <a:endParaRPr lang="en-US" altLang="zh-CN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792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069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753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>
                <a:solidFill>
                  <a:schemeClr val="accent6"/>
                </a:solidFill>
              </a:rPr>
              <a:t>1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410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2018-11-15update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zh-CN" altLang="en-US" dirty="0"/>
              <a:t>藏线盒后走线孔向内增加</a:t>
            </a:r>
            <a:r>
              <a:rPr lang="en-US" altLang="zh-CN" dirty="0"/>
              <a:t>NPS3/4</a:t>
            </a:r>
            <a:r>
              <a:rPr lang="zh-CN" altLang="en-US" dirty="0"/>
              <a:t>管螺纹，支持安装旋塞，解决亚太客户反馈藏线盒防水问题；</a:t>
            </a:r>
            <a:endParaRPr lang="en-US" altLang="zh-CN" dirty="0"/>
          </a:p>
          <a:p>
            <a:r>
              <a:rPr lang="zh-CN" altLang="en-US" dirty="0"/>
              <a:t>壁装支架减小半径，解决北美及欧洲客户反馈段差缝隙问题；</a:t>
            </a:r>
            <a:endParaRPr lang="en-US" altLang="zh-CN" dirty="0"/>
          </a:p>
          <a:p>
            <a:r>
              <a:rPr lang="zh-CN" altLang="en-US" dirty="0"/>
              <a:t>涉及以下款型：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海螺标准款：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TR-JB03-H-IN </a:t>
            </a:r>
            <a:r>
              <a:rPr lang="zh-CN" altLang="en-US" dirty="0"/>
              <a:t>替代 </a:t>
            </a:r>
            <a:r>
              <a:rPr lang="en-US" altLang="zh-CN" dirty="0"/>
              <a:t>TR-JB03-E-IN</a:t>
            </a:r>
            <a:r>
              <a:rPr lang="zh-CN" altLang="en-US" dirty="0"/>
              <a:t>，计划时间：</a:t>
            </a:r>
            <a:r>
              <a:rPr lang="en-US" altLang="zh-CN" dirty="0"/>
              <a:t>2018-12</a:t>
            </a:r>
          </a:p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TR-JB07/WM03-F-IN</a:t>
            </a:r>
            <a:r>
              <a:rPr lang="zh-CN" altLang="en-US" baseline="0" dirty="0"/>
              <a:t> </a:t>
            </a:r>
            <a:r>
              <a:rPr lang="zh-CN" altLang="en-US" dirty="0"/>
              <a:t>替代 </a:t>
            </a:r>
            <a:r>
              <a:rPr lang="en-US" altLang="zh-CN" dirty="0"/>
              <a:t>TR-JB07/WM03-D-IN</a:t>
            </a:r>
            <a:r>
              <a:rPr lang="zh-CN" altLang="en-US" dirty="0"/>
              <a:t>和</a:t>
            </a:r>
            <a:r>
              <a:rPr lang="en-US" altLang="zh-CN" dirty="0"/>
              <a:t>TR-JB07/WM03-C-IN</a:t>
            </a:r>
            <a:r>
              <a:rPr lang="zh-CN" altLang="en-US" dirty="0"/>
              <a:t>，计划时间：</a:t>
            </a:r>
            <a:r>
              <a:rPr lang="en-US" altLang="zh-CN" dirty="0"/>
              <a:t>2018-12</a:t>
            </a:r>
          </a:p>
          <a:p>
            <a:r>
              <a:rPr lang="zh-CN" altLang="en-US" dirty="0"/>
              <a:t>海螺</a:t>
            </a:r>
            <a:r>
              <a:rPr lang="en-US" altLang="zh-CN" dirty="0"/>
              <a:t>L</a:t>
            </a:r>
            <a:r>
              <a:rPr lang="zh-CN" altLang="en-US" dirty="0"/>
              <a:t>款：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TR-JB03-I-IN</a:t>
            </a:r>
            <a:r>
              <a:rPr lang="zh-CN" altLang="en-US" dirty="0"/>
              <a:t>：替代</a:t>
            </a:r>
            <a:r>
              <a:rPr lang="en-US" altLang="zh-CN" dirty="0"/>
              <a:t>TR-JB03-F-IN</a:t>
            </a:r>
            <a:r>
              <a:rPr lang="zh-CN" altLang="en-US" dirty="0"/>
              <a:t>，计划时间：</a:t>
            </a:r>
            <a:r>
              <a:rPr lang="en-US" altLang="zh-CN" dirty="0"/>
              <a:t>2018-12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TR-JB07/WM03-G-IN</a:t>
            </a:r>
            <a:r>
              <a:rPr lang="zh-CN" altLang="en-US" baseline="0" dirty="0"/>
              <a:t> </a:t>
            </a:r>
            <a:r>
              <a:rPr lang="zh-CN" altLang="en-US" dirty="0"/>
              <a:t>替代 </a:t>
            </a:r>
            <a:r>
              <a:rPr lang="en-US" altLang="zh-CN" dirty="0"/>
              <a:t>TR-JB07/WM03-E-IN</a:t>
            </a:r>
            <a:r>
              <a:rPr lang="zh-CN" altLang="en-US" dirty="0"/>
              <a:t>，计划时间：</a:t>
            </a:r>
            <a:r>
              <a:rPr lang="en-US" altLang="zh-CN" dirty="0"/>
              <a:t>2019Q1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en-US" altLang="zh-CN" dirty="0">
                <a:solidFill>
                  <a:srgbClr val="0000FF"/>
                </a:solidFill>
              </a:rPr>
              <a:t>TR-WM03-D-IN</a:t>
            </a:r>
            <a:r>
              <a:rPr lang="zh-CN" altLang="en-US" baseline="0" dirty="0">
                <a:solidFill>
                  <a:srgbClr val="0000FF"/>
                </a:solidFill>
              </a:rPr>
              <a:t> </a:t>
            </a:r>
            <a:r>
              <a:rPr lang="zh-CN" altLang="en-US" dirty="0">
                <a:solidFill>
                  <a:srgbClr val="0000FF"/>
                </a:solidFill>
              </a:rPr>
              <a:t>替代 </a:t>
            </a:r>
            <a:r>
              <a:rPr lang="en-US" altLang="zh-CN" dirty="0">
                <a:solidFill>
                  <a:srgbClr val="0000FF"/>
                </a:solidFill>
              </a:rPr>
              <a:t>TR-WM03-C-IN</a:t>
            </a:r>
            <a:r>
              <a:rPr lang="zh-CN" altLang="en-US" baseline="0" dirty="0">
                <a:solidFill>
                  <a:srgbClr val="0000FF"/>
                </a:solidFill>
              </a:rPr>
              <a:t>，</a:t>
            </a:r>
            <a:r>
              <a:rPr lang="zh-CN" altLang="en-US" dirty="0"/>
              <a:t>计划时间：</a:t>
            </a:r>
            <a:r>
              <a:rPr lang="en-US" altLang="zh-CN" dirty="0"/>
              <a:t>2019Q1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363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947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2018-11-8update</a:t>
            </a:r>
            <a:r>
              <a:rPr lang="zh-CN" altLang="en-US" baseline="0" dirty="0" smtClean="0"/>
              <a:t>：为解决北美客户要求所有半球产品可吊装需求</a:t>
            </a:r>
            <a:endParaRPr lang="en-US" altLang="zh-CN" baseline="0" dirty="0" smtClean="0"/>
          </a:p>
          <a:p>
            <a:r>
              <a:rPr lang="zh-CN" altLang="en-US" baseline="0" dirty="0" smtClean="0"/>
              <a:t>新开模具：搭配新藏线盒使用</a:t>
            </a:r>
            <a:endParaRPr lang="en-US" altLang="zh-CN" baseline="0" dirty="0" smtClean="0"/>
          </a:p>
          <a:p>
            <a:r>
              <a:rPr lang="en-US" altLang="zh-CN" baseline="0" dirty="0" smtClean="0"/>
              <a:t>1</a:t>
            </a:r>
            <a:r>
              <a:rPr lang="zh-CN" altLang="en-US" baseline="0" dirty="0" smtClean="0"/>
              <a:t>、</a:t>
            </a:r>
            <a:r>
              <a:rPr lang="en-US" altLang="zh-CN" baseline="0" dirty="0" smtClean="0"/>
              <a:t>200mm</a:t>
            </a:r>
            <a:r>
              <a:rPr lang="zh-CN" altLang="en-US" baseline="0" dirty="0" smtClean="0"/>
              <a:t>吊杆（带吸顶盘）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TR-CM24-IN</a:t>
            </a:r>
            <a:r>
              <a:rPr lang="en-US" altLang="zh-CN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zh-CN" altLang="en-US" baseline="0" dirty="0" smtClean="0"/>
              <a:t>；</a:t>
            </a:r>
            <a:endParaRPr lang="en-US" altLang="zh-CN" baseline="0" dirty="0" smtClean="0"/>
          </a:p>
          <a:p>
            <a:r>
              <a:rPr lang="en-US" altLang="zh-CN" baseline="0" dirty="0" smtClean="0"/>
              <a:t>2</a:t>
            </a:r>
            <a:r>
              <a:rPr lang="zh-CN" altLang="en-US" baseline="0" dirty="0" smtClean="0"/>
              <a:t>、</a:t>
            </a:r>
            <a:r>
              <a:rPr lang="en-US" altLang="zh-CN" baseline="0" dirty="0" smtClean="0"/>
              <a:t>200mm</a:t>
            </a:r>
            <a:r>
              <a:rPr lang="zh-CN" altLang="en-US" baseline="0" dirty="0" smtClean="0"/>
              <a:t>加长杆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TR-SE24-IN</a:t>
            </a:r>
            <a:r>
              <a:rPr lang="zh-CN" altLang="en-US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搭配</a:t>
            </a:r>
            <a:r>
              <a:rPr lang="en-US" altLang="zh-CN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CM24</a:t>
            </a:r>
            <a:r>
              <a:rPr lang="zh-CN" altLang="en-US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使用；</a:t>
            </a:r>
            <a:endParaRPr lang="en-US" altLang="zh-CN" sz="1200" baseline="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en-US" altLang="zh-CN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</a:t>
            </a:r>
            <a:r>
              <a:rPr lang="zh-CN" altLang="en-US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、</a:t>
            </a:r>
            <a:r>
              <a:rPr lang="en-US" altLang="zh-CN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500mm</a:t>
            </a:r>
            <a:r>
              <a:rPr lang="zh-CN" altLang="en-US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加长杆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TR-SE24-A-IN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搭配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CM24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使用；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（加长杆下部为外螺纹，上部为内螺纹，理论上可无限加长）</a:t>
            </a:r>
            <a:endParaRPr lang="en-US" altLang="zh-CN" baseline="0" dirty="0" smtClean="0"/>
          </a:p>
          <a:p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776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05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361" y="0"/>
            <a:ext cx="3787775" cy="323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294" y="0"/>
            <a:ext cx="3787775" cy="323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294" y="0"/>
            <a:ext cx="3787775" cy="323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CD3D4-BCA6-4A48-9ED4-8CB3146B489D}" type="datetimeFigureOut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9FCE4-F346-486E-9E13-757EA77880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23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71.png"/><Relationship Id="rId5" Type="http://schemas.openxmlformats.org/officeDocument/2006/relationships/image" Target="../media/image93.png"/><Relationship Id="rId10" Type="http://schemas.openxmlformats.org/officeDocument/2006/relationships/image" Target="../media/image97.png"/><Relationship Id="rId4" Type="http://schemas.openxmlformats.org/officeDocument/2006/relationships/image" Target="../media/image69.pn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3" Type="http://schemas.openxmlformats.org/officeDocument/2006/relationships/image" Target="../media/image98.png"/><Relationship Id="rId21" Type="http://schemas.openxmlformats.org/officeDocument/2006/relationships/image" Target="../media/image114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10.png"/><Relationship Id="rId20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20.png"/><Relationship Id="rId15" Type="http://schemas.openxmlformats.org/officeDocument/2006/relationships/image" Target="../media/image109.png"/><Relationship Id="rId10" Type="http://schemas.openxmlformats.org/officeDocument/2006/relationships/image" Target="../media/image104.png"/><Relationship Id="rId19" Type="http://schemas.openxmlformats.org/officeDocument/2006/relationships/image" Target="../media/image31.png"/><Relationship Id="rId4" Type="http://schemas.openxmlformats.org/officeDocument/2006/relationships/image" Target="../media/image99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15.png"/><Relationship Id="rId7" Type="http://schemas.openxmlformats.org/officeDocument/2006/relationships/image" Target="../media/image105.png"/><Relationship Id="rId12" Type="http://schemas.openxmlformats.org/officeDocument/2006/relationships/image" Target="../media/image1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1.png"/><Relationship Id="rId5" Type="http://schemas.openxmlformats.org/officeDocument/2006/relationships/image" Target="../media/image99.png"/><Relationship Id="rId10" Type="http://schemas.openxmlformats.org/officeDocument/2006/relationships/image" Target="../media/image117.png"/><Relationship Id="rId4" Type="http://schemas.openxmlformats.org/officeDocument/2006/relationships/image" Target="../media/image98.png"/><Relationship Id="rId9" Type="http://schemas.openxmlformats.org/officeDocument/2006/relationships/image" Target="../media/image1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jpeg"/><Relationship Id="rId5" Type="http://schemas.openxmlformats.org/officeDocument/2006/relationships/image" Target="../media/image120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56.png"/><Relationship Id="rId18" Type="http://schemas.openxmlformats.org/officeDocument/2006/relationships/image" Target="../media/image129.png"/><Relationship Id="rId3" Type="http://schemas.openxmlformats.org/officeDocument/2006/relationships/image" Target="../media/image20.png"/><Relationship Id="rId7" Type="http://schemas.openxmlformats.org/officeDocument/2006/relationships/image" Target="../media/image54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9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128.jpeg"/><Relationship Id="rId5" Type="http://schemas.openxmlformats.org/officeDocument/2006/relationships/image" Target="../media/image99.png"/><Relationship Id="rId15" Type="http://schemas.openxmlformats.org/officeDocument/2006/relationships/image" Target="../media/image58.png"/><Relationship Id="rId10" Type="http://schemas.openxmlformats.org/officeDocument/2006/relationships/image" Target="../media/image127.png"/><Relationship Id="rId19" Type="http://schemas.openxmlformats.org/officeDocument/2006/relationships/image" Target="../media/image130.png"/><Relationship Id="rId4" Type="http://schemas.openxmlformats.org/officeDocument/2006/relationships/image" Target="../media/image98.png"/><Relationship Id="rId9" Type="http://schemas.openxmlformats.org/officeDocument/2006/relationships/image" Target="../media/image126.png"/><Relationship Id="rId1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1.png"/><Relationship Id="rId7" Type="http://schemas.openxmlformats.org/officeDocument/2006/relationships/image" Target="../media/image1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11" Type="http://schemas.openxmlformats.org/officeDocument/2006/relationships/image" Target="../media/image137.png"/><Relationship Id="rId5" Type="http://schemas.openxmlformats.org/officeDocument/2006/relationships/image" Target="../media/image132.png"/><Relationship Id="rId10" Type="http://schemas.openxmlformats.org/officeDocument/2006/relationships/image" Target="../media/image31.png"/><Relationship Id="rId4" Type="http://schemas.openxmlformats.org/officeDocument/2006/relationships/image" Target="../media/image99.png"/><Relationship Id="rId9" Type="http://schemas.openxmlformats.org/officeDocument/2006/relationships/image" Target="../media/image1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3" Type="http://schemas.openxmlformats.org/officeDocument/2006/relationships/image" Target="../media/image138.png"/><Relationship Id="rId7" Type="http://schemas.openxmlformats.org/officeDocument/2006/relationships/image" Target="../media/image105.png"/><Relationship Id="rId12" Type="http://schemas.openxmlformats.org/officeDocument/2006/relationships/image" Target="../media/image1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42.png"/><Relationship Id="rId5" Type="http://schemas.openxmlformats.org/officeDocument/2006/relationships/image" Target="../media/image99.png"/><Relationship Id="rId10" Type="http://schemas.openxmlformats.org/officeDocument/2006/relationships/image" Target="../media/image141.png"/><Relationship Id="rId4" Type="http://schemas.openxmlformats.org/officeDocument/2006/relationships/image" Target="../media/image98.png"/><Relationship Id="rId9" Type="http://schemas.openxmlformats.org/officeDocument/2006/relationships/image" Target="../media/image1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6.jpeg"/><Relationship Id="rId18" Type="http://schemas.openxmlformats.org/officeDocument/2006/relationships/image" Target="../media/image161.png"/><Relationship Id="rId3" Type="http://schemas.openxmlformats.org/officeDocument/2006/relationships/image" Target="../media/image146.jpeg"/><Relationship Id="rId21" Type="http://schemas.openxmlformats.org/officeDocument/2006/relationships/image" Target="../media/image164.png"/><Relationship Id="rId7" Type="http://schemas.openxmlformats.org/officeDocument/2006/relationships/image" Target="../media/image150.png"/><Relationship Id="rId12" Type="http://schemas.openxmlformats.org/officeDocument/2006/relationships/image" Target="../media/image155.jpeg"/><Relationship Id="rId17" Type="http://schemas.openxmlformats.org/officeDocument/2006/relationships/image" Target="../media/image160.png"/><Relationship Id="rId2" Type="http://schemas.openxmlformats.org/officeDocument/2006/relationships/image" Target="../media/image145.png"/><Relationship Id="rId16" Type="http://schemas.openxmlformats.org/officeDocument/2006/relationships/image" Target="../media/image159.jpeg"/><Relationship Id="rId20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11" Type="http://schemas.openxmlformats.org/officeDocument/2006/relationships/image" Target="../media/image154.jpeg"/><Relationship Id="rId5" Type="http://schemas.openxmlformats.org/officeDocument/2006/relationships/image" Target="../media/image148.png"/><Relationship Id="rId15" Type="http://schemas.openxmlformats.org/officeDocument/2006/relationships/image" Target="../media/image158.jpeg"/><Relationship Id="rId10" Type="http://schemas.openxmlformats.org/officeDocument/2006/relationships/image" Target="../media/image153.png"/><Relationship Id="rId19" Type="http://schemas.openxmlformats.org/officeDocument/2006/relationships/image" Target="../media/image162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Relationship Id="rId14" Type="http://schemas.openxmlformats.org/officeDocument/2006/relationships/image" Target="../media/image1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67.png"/><Relationship Id="rId18" Type="http://schemas.openxmlformats.org/officeDocument/2006/relationships/comments" Target="../comments/comment1.xml"/><Relationship Id="rId3" Type="http://schemas.openxmlformats.org/officeDocument/2006/relationships/image" Target="../media/image146.jpeg"/><Relationship Id="rId7" Type="http://schemas.openxmlformats.org/officeDocument/2006/relationships/image" Target="../media/image150.png"/><Relationship Id="rId12" Type="http://schemas.openxmlformats.org/officeDocument/2006/relationships/image" Target="../media/image166.png"/><Relationship Id="rId17" Type="http://schemas.openxmlformats.org/officeDocument/2006/relationships/image" Target="../media/image171.png"/><Relationship Id="rId2" Type="http://schemas.openxmlformats.org/officeDocument/2006/relationships/image" Target="../media/image145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11" Type="http://schemas.openxmlformats.org/officeDocument/2006/relationships/image" Target="../media/image165.jpeg"/><Relationship Id="rId5" Type="http://schemas.openxmlformats.org/officeDocument/2006/relationships/image" Target="../media/image148.png"/><Relationship Id="rId15" Type="http://schemas.openxmlformats.org/officeDocument/2006/relationships/image" Target="../media/image169.png"/><Relationship Id="rId10" Type="http://schemas.openxmlformats.org/officeDocument/2006/relationships/image" Target="../media/image155.jpeg"/><Relationship Id="rId4" Type="http://schemas.openxmlformats.org/officeDocument/2006/relationships/image" Target="../media/image147.png"/><Relationship Id="rId9" Type="http://schemas.openxmlformats.org/officeDocument/2006/relationships/image" Target="../media/image152.png"/><Relationship Id="rId14" Type="http://schemas.openxmlformats.org/officeDocument/2006/relationships/image" Target="../media/image16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13" Type="http://schemas.openxmlformats.org/officeDocument/2006/relationships/image" Target="../media/image183.png"/><Relationship Id="rId3" Type="http://schemas.openxmlformats.org/officeDocument/2006/relationships/image" Target="../media/image173.png"/><Relationship Id="rId7" Type="http://schemas.openxmlformats.org/officeDocument/2006/relationships/image" Target="../media/image177.png"/><Relationship Id="rId12" Type="http://schemas.openxmlformats.org/officeDocument/2006/relationships/image" Target="../media/image182.png"/><Relationship Id="rId2" Type="http://schemas.openxmlformats.org/officeDocument/2006/relationships/image" Target="../media/image172.png"/><Relationship Id="rId16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jpeg"/><Relationship Id="rId11" Type="http://schemas.openxmlformats.org/officeDocument/2006/relationships/image" Target="../media/image181.jpeg"/><Relationship Id="rId5" Type="http://schemas.openxmlformats.org/officeDocument/2006/relationships/image" Target="../media/image175.png"/><Relationship Id="rId15" Type="http://schemas.openxmlformats.org/officeDocument/2006/relationships/image" Target="../media/image185.png"/><Relationship Id="rId10" Type="http://schemas.openxmlformats.org/officeDocument/2006/relationships/image" Target="../media/image180.jpeg"/><Relationship Id="rId4" Type="http://schemas.openxmlformats.org/officeDocument/2006/relationships/image" Target="../media/image174.png"/><Relationship Id="rId9" Type="http://schemas.openxmlformats.org/officeDocument/2006/relationships/image" Target="../media/image179.png"/><Relationship Id="rId14" Type="http://schemas.openxmlformats.org/officeDocument/2006/relationships/image" Target="../media/image18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jpeg"/><Relationship Id="rId13" Type="http://schemas.openxmlformats.org/officeDocument/2006/relationships/image" Target="../media/image198.png"/><Relationship Id="rId3" Type="http://schemas.openxmlformats.org/officeDocument/2006/relationships/image" Target="../media/image188.jpeg"/><Relationship Id="rId7" Type="http://schemas.openxmlformats.org/officeDocument/2006/relationships/image" Target="../media/image192.png"/><Relationship Id="rId12" Type="http://schemas.openxmlformats.org/officeDocument/2006/relationships/image" Target="../media/image197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11" Type="http://schemas.openxmlformats.org/officeDocument/2006/relationships/image" Target="../media/image196.png"/><Relationship Id="rId5" Type="http://schemas.openxmlformats.org/officeDocument/2006/relationships/image" Target="../media/image190.png"/><Relationship Id="rId10" Type="http://schemas.openxmlformats.org/officeDocument/2006/relationships/image" Target="../media/image195.jpeg"/><Relationship Id="rId4" Type="http://schemas.openxmlformats.org/officeDocument/2006/relationships/image" Target="../media/image189.png"/><Relationship Id="rId9" Type="http://schemas.openxmlformats.org/officeDocument/2006/relationships/image" Target="../media/image19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image" Target="../media/image200.png"/><Relationship Id="rId7" Type="http://schemas.openxmlformats.org/officeDocument/2006/relationships/image" Target="../media/image14.png"/><Relationship Id="rId12" Type="http://schemas.openxmlformats.org/officeDocument/2006/relationships/image" Target="../media/image208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11" Type="http://schemas.openxmlformats.org/officeDocument/2006/relationships/image" Target="../media/image207.png"/><Relationship Id="rId5" Type="http://schemas.openxmlformats.org/officeDocument/2006/relationships/image" Target="../media/image202.png"/><Relationship Id="rId10" Type="http://schemas.openxmlformats.org/officeDocument/2006/relationships/image" Target="../media/image206.png"/><Relationship Id="rId4" Type="http://schemas.openxmlformats.org/officeDocument/2006/relationships/image" Target="../media/image201.png"/><Relationship Id="rId9" Type="http://schemas.openxmlformats.org/officeDocument/2006/relationships/image" Target="../media/image20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2.png"/><Relationship Id="rId4" Type="http://schemas.openxmlformats.org/officeDocument/2006/relationships/image" Target="../media/image2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3" Type="http://schemas.openxmlformats.org/officeDocument/2006/relationships/image" Target="../media/image213.png"/><Relationship Id="rId7" Type="http://schemas.openxmlformats.org/officeDocument/2006/relationships/image" Target="../media/image2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.png"/><Relationship Id="rId5" Type="http://schemas.openxmlformats.org/officeDocument/2006/relationships/image" Target="../media/image215.png"/><Relationship Id="rId4" Type="http://schemas.openxmlformats.org/officeDocument/2006/relationships/image" Target="../media/image2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18" Type="http://schemas.openxmlformats.org/officeDocument/2006/relationships/image" Target="../media/image32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5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31.png"/><Relationship Id="rId4" Type="http://schemas.openxmlformats.org/officeDocument/2006/relationships/image" Target="../media/image34.jpeg"/><Relationship Id="rId9" Type="http://schemas.openxmlformats.org/officeDocument/2006/relationships/image" Target="../media/image23.png"/><Relationship Id="rId1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38.png"/><Relationship Id="rId7" Type="http://schemas.openxmlformats.org/officeDocument/2006/relationships/image" Target="../media/image47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37.png"/><Relationship Id="rId3" Type="http://schemas.openxmlformats.org/officeDocument/2006/relationships/image" Target="../media/image38.png"/><Relationship Id="rId21" Type="http://schemas.openxmlformats.org/officeDocument/2006/relationships/image" Target="../media/image63.jpeg"/><Relationship Id="rId7" Type="http://schemas.microsoft.com/office/2007/relationships/hdphoto" Target="../media/hdphoto1.wdp"/><Relationship Id="rId12" Type="http://schemas.openxmlformats.org/officeDocument/2006/relationships/image" Target="../media/image58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4.png"/><Relationship Id="rId20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7.png"/><Relationship Id="rId24" Type="http://schemas.openxmlformats.org/officeDocument/2006/relationships/image" Target="../media/image66.jpeg"/><Relationship Id="rId5" Type="http://schemas.openxmlformats.org/officeDocument/2006/relationships/image" Target="../media/image52.png"/><Relationship Id="rId15" Type="http://schemas.openxmlformats.org/officeDocument/2006/relationships/image" Target="../media/image61.png"/><Relationship Id="rId23" Type="http://schemas.openxmlformats.org/officeDocument/2006/relationships/image" Target="../media/image65.jpeg"/><Relationship Id="rId10" Type="http://schemas.openxmlformats.org/officeDocument/2006/relationships/image" Target="../media/image56.png"/><Relationship Id="rId19" Type="http://schemas.openxmlformats.org/officeDocument/2006/relationships/image" Target="../media/image39.png"/><Relationship Id="rId4" Type="http://schemas.openxmlformats.org/officeDocument/2006/relationships/image" Target="../media/image45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18.png"/><Relationship Id="rId7" Type="http://schemas.openxmlformats.org/officeDocument/2006/relationships/image" Target="../media/image68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image" Target="../media/image71.png"/><Relationship Id="rId4" Type="http://schemas.openxmlformats.org/officeDocument/2006/relationships/image" Target="../media/image19.png"/><Relationship Id="rId9" Type="http://schemas.openxmlformats.org/officeDocument/2006/relationships/image" Target="../media/image7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1.jpeg"/><Relationship Id="rId18" Type="http://schemas.openxmlformats.org/officeDocument/2006/relationships/image" Target="../media/image51.png"/><Relationship Id="rId3" Type="http://schemas.openxmlformats.org/officeDocument/2006/relationships/image" Target="../media/image72.jpeg"/><Relationship Id="rId21" Type="http://schemas.openxmlformats.org/officeDocument/2006/relationships/image" Target="../media/image87.png"/><Relationship Id="rId7" Type="http://schemas.openxmlformats.org/officeDocument/2006/relationships/image" Target="../media/image76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4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21.png"/><Relationship Id="rId24" Type="http://schemas.openxmlformats.org/officeDocument/2006/relationships/image" Target="../media/image88.png"/><Relationship Id="rId5" Type="http://schemas.openxmlformats.org/officeDocument/2006/relationships/image" Target="../media/image74.png"/><Relationship Id="rId15" Type="http://schemas.openxmlformats.org/officeDocument/2006/relationships/image" Target="../media/image83.png"/><Relationship Id="rId23" Type="http://schemas.openxmlformats.org/officeDocument/2006/relationships/image" Target="../media/image31.png"/><Relationship Id="rId10" Type="http://schemas.openxmlformats.org/officeDocument/2006/relationships/image" Target="../media/image79.png"/><Relationship Id="rId19" Type="http://schemas.openxmlformats.org/officeDocument/2006/relationships/image" Target="../media/image86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2.png"/><Relationship Id="rId2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710373" y="2799679"/>
            <a:ext cx="6720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</a:rPr>
              <a:t>IPC Accessories Installation Guide 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52925" y="3483334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2022-01-17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63043" y="4222508"/>
            <a:ext cx="167440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TR-CM24-IN</a:t>
            </a:r>
          </a:p>
          <a:p>
            <a:r>
              <a:rPr lang="en-US" altLang="zh-CN" dirty="0"/>
              <a:t>(NPT ¾ 200mm)</a:t>
            </a:r>
            <a:endParaRPr lang="zh-CN" altLang="en-US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6630336" y="4931124"/>
            <a:ext cx="3" cy="943432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10800000">
            <a:off x="6271594" y="5866300"/>
            <a:ext cx="35484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261104" y="1666580"/>
            <a:ext cx="85095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257550" y="3695700"/>
            <a:ext cx="2654300" cy="543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99635" y="2445329"/>
            <a:ext cx="2133591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TR-SE24-IN</a:t>
            </a:r>
          </a:p>
          <a:p>
            <a:r>
              <a:rPr lang="en-US" altLang="zh-CN" dirty="0"/>
              <a:t>(NPT ¾  200mm lengthen)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47447" y="5749876"/>
            <a:ext cx="2252971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TR-SE24-A-IN</a:t>
            </a:r>
          </a:p>
          <a:p>
            <a:r>
              <a:rPr lang="en-US" altLang="zh-CN" dirty="0"/>
              <a:t>(NPT ¾  500mm lengthen)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209387" y="2214158"/>
            <a:ext cx="3730171" cy="4001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pendent  mount</a:t>
            </a:r>
            <a:endParaRPr lang="zh-CN" altLang="en-US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-14501" y="14472"/>
            <a:ext cx="8540099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2500" lnSpcReduction="10000"/>
          </a:bodyPr>
          <a:lstStyle/>
          <a:p>
            <a:pPr algn="ctr"/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Dome camera </a:t>
            </a: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Indoor pendent  mount</a:t>
            </a:r>
            <a:endParaRPr lang="zh-CN" altLang="en-US" sz="44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7205753" y="3721460"/>
            <a:ext cx="1994086" cy="7385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51369" y="1362607"/>
            <a:ext cx="149749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6743" y="551545"/>
            <a:ext cx="316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*Release: 2019Q1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3244797" y="5874556"/>
            <a:ext cx="85095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3260000" y="3851565"/>
            <a:ext cx="976" cy="2153628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3261104" y="1666580"/>
            <a:ext cx="9684" cy="2054348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6673849" y="1642825"/>
            <a:ext cx="3" cy="943432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rot="10800000">
            <a:off x="6315107" y="1634591"/>
            <a:ext cx="35484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14"/>
          <p:cNvSpPr txBox="1"/>
          <p:nvPr/>
        </p:nvSpPr>
        <p:spPr>
          <a:xfrm>
            <a:off x="7134518" y="3042698"/>
            <a:ext cx="1998786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pPr algn="l"/>
            <a:r>
              <a:rPr lang="en-US" altLang="zh-CN" sz="1600" dirty="0"/>
              <a:t>Pendent  mount adaptor is for indoor.</a:t>
            </a:r>
          </a:p>
          <a:p>
            <a:endParaRPr lang="en-US" altLang="zh-CN" sz="1600" dirty="0"/>
          </a:p>
          <a:p>
            <a:pPr algn="just"/>
            <a:r>
              <a:rPr lang="en-US" altLang="zh-CN" sz="1600" dirty="0"/>
              <a:t>Outdoor installation should take care of waterproof.</a:t>
            </a:r>
          </a:p>
        </p:txBody>
      </p:sp>
      <p:pic>
        <p:nvPicPr>
          <p:cNvPr id="28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7925" y="921704"/>
            <a:ext cx="800098" cy="509322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1724025" y="1637726"/>
            <a:ext cx="13628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TR-JB04-C-IN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8628" y="1638677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IPC323X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62100" y="1609973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620568" y="2542469"/>
            <a:ext cx="162032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TR-JB03-H-IN</a:t>
            </a:r>
            <a:endParaRPr lang="zh-CN" altLang="en-US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1661" y="2395054"/>
            <a:ext cx="1319708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PRIME series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IPC361X S/E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Mini PTZ </a:t>
            </a:r>
          </a:p>
        </p:txBody>
      </p:sp>
      <p:sp>
        <p:nvSpPr>
          <p:cNvPr id="37" name="TextBox 120"/>
          <p:cNvSpPr txBox="1"/>
          <p:nvPr/>
        </p:nvSpPr>
        <p:spPr>
          <a:xfrm>
            <a:off x="313073" y="2005435"/>
            <a:ext cx="1399345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PRIME series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IPC363X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62100" y="2625830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64825" y="3498663"/>
            <a:ext cx="1329102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IPC361X LB/LE</a:t>
            </a:r>
          </a:p>
          <a:p>
            <a:r>
              <a:rPr lang="en-US" altLang="zh-CN" sz="1400" dirty="0"/>
              <a:t>IPC361X SR -F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35255" y="3566770"/>
            <a:ext cx="156651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TR-JB03-I-IN</a:t>
            </a:r>
            <a:endParaRPr lang="zh-CN" altLang="en-US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62100" y="3506685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66814" y="4059533"/>
            <a:ext cx="186429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27101" y="4290860"/>
            <a:ext cx="146763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TR-JB03-G-IN</a:t>
            </a:r>
            <a:endParaRPr lang="zh-CN" altLang="en-US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8472" y="4247477"/>
            <a:ext cx="16975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IPC31X series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556428" y="4282888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822967" y="5302388"/>
            <a:ext cx="126330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TR-JB04-D-IN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5448" y="5304321"/>
            <a:ext cx="1324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868 fisheye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569864" y="5253227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56" name="TextBox 137"/>
          <p:cNvSpPr txBox="1"/>
          <p:nvPr/>
        </p:nvSpPr>
        <p:spPr>
          <a:xfrm>
            <a:off x="35847" y="5741262"/>
            <a:ext cx="1952916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814 fisheye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815 fisheye</a:t>
            </a:r>
          </a:p>
        </p:txBody>
      </p:sp>
      <p:sp>
        <p:nvSpPr>
          <p:cNvPr id="57" name="TextBox 163"/>
          <p:cNvSpPr txBox="1"/>
          <p:nvPr/>
        </p:nvSpPr>
        <p:spPr>
          <a:xfrm>
            <a:off x="1661696" y="5876999"/>
            <a:ext cx="152847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TR-JB03-H-IN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80707" y="5861608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pic>
        <p:nvPicPr>
          <p:cNvPr id="59" name="Picture 2" descr="C:\Users\x04297\Desktop\渲染图\TR-CM24-IN\untitled.880.png"/>
          <p:cNvPicPr>
            <a:picLocks noChangeAspect="1" noChangeArrowheads="1"/>
          </p:cNvPicPr>
          <p:nvPr/>
        </p:nvPicPr>
        <p:blipFill>
          <a:blip r:embed="rId4" cstate="print"/>
          <a:srcRect l="39718" t="11647" r="39229" b="31504"/>
          <a:stretch>
            <a:fillRect/>
          </a:stretch>
        </p:blipFill>
        <p:spPr bwMode="auto">
          <a:xfrm>
            <a:off x="6310814" y="2717819"/>
            <a:ext cx="750793" cy="1484688"/>
          </a:xfrm>
          <a:prstGeom prst="rect">
            <a:avLst/>
          </a:prstGeom>
          <a:noFill/>
        </p:spPr>
      </p:pic>
      <p:pic>
        <p:nvPicPr>
          <p:cNvPr id="60" name="Picture 3" descr="C:\Users\x04297\Desktop\渲染图\TR-SE24-IN\untitled.882.png"/>
          <p:cNvPicPr>
            <a:picLocks noChangeAspect="1" noChangeArrowheads="1"/>
          </p:cNvPicPr>
          <p:nvPr/>
        </p:nvPicPr>
        <p:blipFill>
          <a:blip r:embed="rId5" cstate="print"/>
          <a:srcRect l="40223" t="17027" r="44716" b="16022"/>
          <a:stretch>
            <a:fillRect/>
          </a:stretch>
        </p:blipFill>
        <p:spPr bwMode="auto">
          <a:xfrm>
            <a:off x="4978049" y="1076830"/>
            <a:ext cx="390905" cy="1272541"/>
          </a:xfrm>
          <a:prstGeom prst="rect">
            <a:avLst/>
          </a:prstGeom>
          <a:noFill/>
        </p:spPr>
      </p:pic>
      <p:pic>
        <p:nvPicPr>
          <p:cNvPr id="61" name="Picture 4" descr="C:\Users\x04297\Desktop\渲染图\TR-SE24-A-IN\untitled.884.png"/>
          <p:cNvPicPr>
            <a:picLocks noChangeAspect="1" noChangeArrowheads="1"/>
          </p:cNvPicPr>
          <p:nvPr/>
        </p:nvPicPr>
        <p:blipFill>
          <a:blip r:embed="rId6" cstate="print"/>
          <a:srcRect l="43660" t="3962" r="46185" b="16857"/>
          <a:stretch>
            <a:fillRect/>
          </a:stretch>
        </p:blipFill>
        <p:spPr bwMode="auto">
          <a:xfrm>
            <a:off x="4966242" y="3895223"/>
            <a:ext cx="325571" cy="1858999"/>
          </a:xfrm>
          <a:prstGeom prst="rect">
            <a:avLst/>
          </a:prstGeom>
          <a:noFill/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09873" y="2764651"/>
            <a:ext cx="1129200" cy="158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文本框 46"/>
          <p:cNvSpPr txBox="1"/>
          <p:nvPr/>
        </p:nvSpPr>
        <p:spPr>
          <a:xfrm>
            <a:off x="331360" y="2959757"/>
            <a:ext cx="1311321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ym typeface="+mn-ea"/>
              </a:rPr>
              <a:t>PRIME series</a:t>
            </a:r>
            <a:endParaRPr lang="en-US" altLang="zh-CN" dirty="0"/>
          </a:p>
          <a:p>
            <a:r>
              <a:rPr lang="en-US" altLang="zh-CN" dirty="0"/>
              <a:t>IPC353X</a:t>
            </a:r>
          </a:p>
        </p:txBody>
      </p:sp>
      <p:sp>
        <p:nvSpPr>
          <p:cNvPr id="2" name="矩形 1"/>
          <p:cNvSpPr/>
          <p:nvPr/>
        </p:nvSpPr>
        <p:spPr>
          <a:xfrm>
            <a:off x="167956" y="4419664"/>
            <a:ext cx="1768416" cy="98488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IPC354 series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IPC3616  series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IPC361X SS/SB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86150" y1="33958" x2="91690" y2="75833"/>
                        <a14:backgroundMark x1="76177" y1="32500" x2="76731" y2="57917"/>
                        <a14:backgroundMark x1="19391" y1="28542" x2="9695" y2="77917"/>
                        <a14:backgroundMark x1="24377" y1="32708" x2="4986" y2="27708"/>
                        <a14:backgroundMark x1="26870" y1="27917" x2="2493" y2="61042"/>
                        <a14:backgroundMark x1="8864" y1="21042" x2="0" y2="53542"/>
                        <a14:backgroundMark x1="2493" y1="45625" x2="12742" y2="73125"/>
                        <a14:backgroundMark x1="4155" y1="13333" x2="41551" y2="19583"/>
                        <a14:backgroundMark x1="40166" y1="21667" x2="19391" y2="73542"/>
                        <a14:backgroundMark x1="23823" y1="97292" x2="18837" y2="72500"/>
                        <a14:backgroundMark x1="24377" y1="96667" x2="0" y2="95417"/>
                        <a14:backgroundMark x1="0" y1="95417" x2="4432" y2="12292"/>
                        <a14:backgroundMark x1="36288" y1="18333" x2="40443" y2="25208"/>
                        <a14:backgroundMark x1="63435" y1="19375" x2="58449" y2="54583"/>
                        <a14:backgroundMark x1="57618" y1="54583" x2="79778" y2="60625"/>
                        <a14:backgroundMark x1="78947" y1="60208" x2="68975" y2="91042"/>
                        <a14:backgroundMark x1="67313" y1="93958" x2="99446" y2="97708"/>
                        <a14:backgroundMark x1="96953" y1="97083" x2="98615" y2="14583"/>
                        <a14:backgroundMark x1="62881" y1="20833" x2="99169" y2="14792"/>
                        <a14:backgroundMark x1="59003" y1="47500" x2="60665" y2="57083"/>
                        <a14:backgroundMark x1="67036" y1="88958" x2="70914" y2="9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62048">
            <a:off x="10954970" y="2506154"/>
            <a:ext cx="1276350" cy="1697990"/>
          </a:xfrm>
          <a:prstGeom prst="rect">
            <a:avLst/>
          </a:prstGeom>
        </p:spPr>
      </p:pic>
      <p:cxnSp>
        <p:nvCxnSpPr>
          <p:cNvPr id="49" name="直接连接符 48"/>
          <p:cNvCxnSpPr/>
          <p:nvPr/>
        </p:nvCxnSpPr>
        <p:spPr>
          <a:xfrm>
            <a:off x="10576654" y="3709386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287058" y="1634665"/>
            <a:ext cx="2790585" cy="315803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4" name="TextBox 25"/>
          <p:cNvSpPr txBox="1"/>
          <p:nvPr/>
        </p:nvSpPr>
        <p:spPr>
          <a:xfrm>
            <a:off x="4398906" y="6214473"/>
            <a:ext cx="153504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Optional</a:t>
            </a:r>
            <a:endParaRPr lang="zh-CN" altLang="en-US" dirty="0"/>
          </a:p>
        </p:txBody>
      </p:sp>
      <p:sp>
        <p:nvSpPr>
          <p:cNvPr id="65" name="TextBox 25"/>
          <p:cNvSpPr txBox="1"/>
          <p:nvPr/>
        </p:nvSpPr>
        <p:spPr>
          <a:xfrm>
            <a:off x="4375337" y="2921461"/>
            <a:ext cx="153504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Optional</a:t>
            </a:r>
            <a:endParaRPr lang="zh-CN" altLang="en-US" dirty="0"/>
          </a:p>
        </p:txBody>
      </p:sp>
      <p:sp>
        <p:nvSpPr>
          <p:cNvPr id="66" name="矩形 65"/>
          <p:cNvSpPr/>
          <p:nvPr/>
        </p:nvSpPr>
        <p:spPr>
          <a:xfrm>
            <a:off x="281487" y="2063183"/>
            <a:ext cx="2790585" cy="1367607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287058" y="3539665"/>
            <a:ext cx="2790585" cy="434138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278547" y="4091300"/>
            <a:ext cx="2790585" cy="1028517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277533" y="5282740"/>
            <a:ext cx="2790585" cy="315803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77533" y="5787565"/>
            <a:ext cx="2790585" cy="434138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pic>
        <p:nvPicPr>
          <p:cNvPr id="71" name="图片 70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6" t="14026" r="34276" b="19848"/>
          <a:stretch>
            <a:fillRect/>
          </a:stretch>
        </p:blipFill>
        <p:spPr bwMode="auto">
          <a:xfrm>
            <a:off x="676373" y="6436562"/>
            <a:ext cx="359425" cy="34158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矩形 71"/>
          <p:cNvSpPr/>
          <p:nvPr/>
        </p:nvSpPr>
        <p:spPr>
          <a:xfrm>
            <a:off x="277533" y="6359331"/>
            <a:ext cx="2790585" cy="434138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73" name="TextBox 137"/>
          <p:cNvSpPr txBox="1"/>
          <p:nvPr/>
        </p:nvSpPr>
        <p:spPr>
          <a:xfrm>
            <a:off x="836492" y="6406175"/>
            <a:ext cx="195291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IPC373XSE series</a:t>
            </a:r>
          </a:p>
        </p:txBody>
      </p:sp>
      <p:pic>
        <p:nvPicPr>
          <p:cNvPr id="74" name="图片 73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100882" y="4253881"/>
            <a:ext cx="984525" cy="134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288496" y="94025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Bullet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4346" y="5689690"/>
            <a:ext cx="15754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TR-UP06-B-IN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5" name="图片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7564" y="5170895"/>
            <a:ext cx="384043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6838" y="3698238"/>
            <a:ext cx="147203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IPC74X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78584" y="5479637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2" name="图片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17710" y="3020894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858223" y="3771088"/>
            <a:ext cx="144016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72017" y="2984744"/>
            <a:ext cx="1462613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6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8230" y="3698238"/>
            <a:ext cx="240026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26X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7223125" y="1680210"/>
            <a:ext cx="17145" cy="281686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 descr="1343455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23158" y="1987367"/>
            <a:ext cx="467360" cy="597747"/>
          </a:xfrm>
          <a:prstGeom prst="rect">
            <a:avLst/>
          </a:prstGeom>
        </p:spPr>
      </p:pic>
      <p:sp>
        <p:nvSpPr>
          <p:cNvPr id="25" name="TextBox 98"/>
          <p:cNvSpPr txBox="1"/>
          <p:nvPr/>
        </p:nvSpPr>
        <p:spPr>
          <a:xfrm>
            <a:off x="9078659" y="2627525"/>
            <a:ext cx="99928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11762" y="1630949"/>
            <a:ext cx="2255573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16060" y="1762101"/>
            <a:ext cx="90170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7240520" y="2315029"/>
            <a:ext cx="178734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7240520" y="3410027"/>
            <a:ext cx="1787343" cy="242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14"/>
          <p:cNvSpPr txBox="1"/>
          <p:nvPr/>
        </p:nvSpPr>
        <p:spPr>
          <a:xfrm>
            <a:off x="7059338" y="3431934"/>
            <a:ext cx="2376459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600" dirty="0"/>
              <a:t>Recommended side outlet for cable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2794" y="3130833"/>
            <a:ext cx="960967" cy="57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1233761" y="2061675"/>
            <a:ext cx="196767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IPC23XX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8" name="图片 37" descr="C:\Users\b03109\Desktop\2222_小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86" y="2241754"/>
            <a:ext cx="1005189" cy="713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4" t="35914" r="16408" b="31075"/>
          <a:stretch>
            <a:fillRect/>
          </a:stretch>
        </p:blipFill>
        <p:spPr>
          <a:xfrm>
            <a:off x="1120700" y="1612332"/>
            <a:ext cx="955472" cy="374077"/>
          </a:xfrm>
          <a:prstGeom prst="rect">
            <a:avLst/>
          </a:prstGeom>
        </p:spPr>
      </p:pic>
      <p:cxnSp>
        <p:nvCxnSpPr>
          <p:cNvPr id="47" name="直接连接符 46"/>
          <p:cNvCxnSpPr/>
          <p:nvPr/>
        </p:nvCxnSpPr>
        <p:spPr>
          <a:xfrm>
            <a:off x="3970655" y="1692910"/>
            <a:ext cx="22225" cy="416369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V="1">
            <a:off x="3358538" y="1692967"/>
            <a:ext cx="1764497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43526" y="1339457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3980432" y="5844097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1" t="33281" r="24753" b="34506"/>
          <a:stretch>
            <a:fillRect/>
          </a:stretch>
        </p:blipFill>
        <p:spPr>
          <a:xfrm>
            <a:off x="1354046" y="3110518"/>
            <a:ext cx="1306286" cy="613545"/>
          </a:xfrm>
          <a:prstGeom prst="rect">
            <a:avLst/>
          </a:prstGeom>
        </p:spPr>
      </p:pic>
      <p:cxnSp>
        <p:nvCxnSpPr>
          <p:cNvPr id="69" name="直接连接符 68"/>
          <p:cNvCxnSpPr/>
          <p:nvPr/>
        </p:nvCxnSpPr>
        <p:spPr>
          <a:xfrm>
            <a:off x="6846828" y="1692382"/>
            <a:ext cx="38404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25607" y="1574713"/>
            <a:ext cx="128710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TR-JB07-D-IN</a:t>
            </a:r>
          </a:p>
        </p:txBody>
      </p:sp>
      <p:pic>
        <p:nvPicPr>
          <p:cNvPr id="173" name="Picture 2" descr="E:\工作\渲染图\配件图\TR-JB06-A-IN\TR-JB06-A-IN.452.png"/>
          <p:cNvPicPr>
            <a:picLocks noChangeAspect="1" noChangeArrowheads="1"/>
          </p:cNvPicPr>
          <p:nvPr/>
        </p:nvPicPr>
        <p:blipFill>
          <a:blip r:embed="rId10" cstate="print"/>
          <a:srcRect l="22502" t="11140" r="23969" b="19852"/>
          <a:stretch>
            <a:fillRect/>
          </a:stretch>
        </p:blipFill>
        <p:spPr>
          <a:xfrm>
            <a:off x="5694769" y="1816086"/>
            <a:ext cx="721360" cy="600710"/>
          </a:xfrm>
          <a:prstGeom prst="rect">
            <a:avLst/>
          </a:prstGeom>
          <a:noFill/>
        </p:spPr>
      </p:pic>
      <p:sp>
        <p:nvSpPr>
          <p:cNvPr id="8" name="TextBox 44"/>
          <p:cNvSpPr txBox="1"/>
          <p:nvPr/>
        </p:nvSpPr>
        <p:spPr>
          <a:xfrm>
            <a:off x="5440112" y="2377522"/>
            <a:ext cx="1230675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TR-JB06-A-IN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1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43664" y="929604"/>
            <a:ext cx="623570" cy="63627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98383" y="2589600"/>
            <a:ext cx="1915795" cy="1189355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9363" y="5408285"/>
            <a:ext cx="1856105" cy="890270"/>
          </a:xfrm>
          <a:prstGeom prst="rect">
            <a:avLst/>
          </a:prstGeom>
        </p:spPr>
      </p:pic>
      <p:cxnSp>
        <p:nvCxnSpPr>
          <p:cNvPr id="63" name="直接连接符 62"/>
          <p:cNvCxnSpPr/>
          <p:nvPr/>
        </p:nvCxnSpPr>
        <p:spPr>
          <a:xfrm>
            <a:off x="9919415" y="3417291"/>
            <a:ext cx="473254" cy="3247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7019958" y="5860378"/>
            <a:ext cx="3406068" cy="1368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PC2224SS-DF40(60)K-R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5" t="30206" r="12219" b="25870"/>
          <a:stretch>
            <a:fillRect/>
          </a:stretch>
        </p:blipFill>
        <p:spPr bwMode="auto">
          <a:xfrm>
            <a:off x="1872786" y="2395378"/>
            <a:ext cx="852169" cy="3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Box 36"/>
          <p:cNvSpPr txBox="1"/>
          <p:nvPr/>
        </p:nvSpPr>
        <p:spPr>
          <a:xfrm>
            <a:off x="1163671" y="2796800"/>
            <a:ext cx="196767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IPC222X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052" name="Picture 4" descr="IPC2324SS-DZK-L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9" t="30220" r="19810" b="29410"/>
          <a:stretch>
            <a:fillRect/>
          </a:stretch>
        </p:blipFill>
        <p:spPr bwMode="auto">
          <a:xfrm>
            <a:off x="2304595" y="1559629"/>
            <a:ext cx="894362" cy="42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图片 71" descr="IPC2A22SA-DZK-FL"/>
          <p:cNvPicPr/>
          <p:nvPr/>
        </p:nvPicPr>
        <p:blipFill>
          <a:blip r:embed="rId16"/>
          <a:srcRect l="6225" t="24946" r="35206" b="31715"/>
          <a:stretch>
            <a:fillRect/>
          </a:stretch>
        </p:blipFill>
        <p:spPr>
          <a:xfrm>
            <a:off x="2642704" y="3123690"/>
            <a:ext cx="1297110" cy="565889"/>
          </a:xfrm>
          <a:prstGeom prst="rect">
            <a:avLst/>
          </a:prstGeom>
        </p:spPr>
      </p:pic>
      <p:sp>
        <p:nvSpPr>
          <p:cNvPr id="73" name="TextBox 16"/>
          <p:cNvSpPr txBox="1"/>
          <p:nvPr/>
        </p:nvSpPr>
        <p:spPr>
          <a:xfrm>
            <a:off x="1975506" y="3714567"/>
            <a:ext cx="240026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2AX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026" name="Picture 2" descr="0235C4NY-FL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2419" r="36911" b="25685"/>
          <a:stretch>
            <a:fillRect/>
          </a:stretch>
        </p:blipFill>
        <p:spPr bwMode="auto">
          <a:xfrm>
            <a:off x="2761312" y="2332889"/>
            <a:ext cx="1055143" cy="44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图片 74" descr="0235C5Y4-F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4" t="26291" r="26979" b="28404"/>
          <a:stretch>
            <a:fillRect/>
          </a:stretch>
        </p:blipFill>
        <p:spPr bwMode="auto">
          <a:xfrm>
            <a:off x="178205" y="2423145"/>
            <a:ext cx="821617" cy="40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图片 2" descr="untitled.759"/>
          <p:cNvPicPr>
            <a:picLocks noChangeAspect="1"/>
          </p:cNvPicPr>
          <p:nvPr/>
        </p:nvPicPr>
        <p:blipFill>
          <a:blip r:embed="rId19"/>
          <a:srcRect l="24036" t="26896" r="32159" b="10138"/>
          <a:stretch>
            <a:fillRect/>
          </a:stretch>
        </p:blipFill>
        <p:spPr>
          <a:xfrm>
            <a:off x="9152890" y="4130040"/>
            <a:ext cx="686435" cy="694055"/>
          </a:xfrm>
          <a:prstGeom prst="rect">
            <a:avLst/>
          </a:prstGeom>
        </p:spPr>
      </p:pic>
      <p:sp>
        <p:nvSpPr>
          <p:cNvPr id="50" name="TextBox 46"/>
          <p:cNvSpPr txBox="1"/>
          <p:nvPr/>
        </p:nvSpPr>
        <p:spPr>
          <a:xfrm>
            <a:off x="8795253" y="4756395"/>
            <a:ext cx="1440160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TR-UC08-C </a:t>
            </a:r>
          </a:p>
        </p:txBody>
      </p:sp>
      <p:sp>
        <p:nvSpPr>
          <p:cNvPr id="53" name="TextBox 13"/>
          <p:cNvSpPr txBox="1"/>
          <p:nvPr/>
        </p:nvSpPr>
        <p:spPr>
          <a:xfrm>
            <a:off x="7447252" y="4053449"/>
            <a:ext cx="1462613" cy="36639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Corner mount</a:t>
            </a:r>
            <a:endParaRPr lang="zh-CN" altLang="en-US" sz="16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6" name="直接连接符 55"/>
          <p:cNvCxnSpPr/>
          <p:nvPr/>
        </p:nvCxnSpPr>
        <p:spPr>
          <a:xfrm flipV="1">
            <a:off x="7225280" y="4478732"/>
            <a:ext cx="1787343" cy="242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图片 6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319385" y="3841750"/>
            <a:ext cx="1838960" cy="982345"/>
          </a:xfrm>
          <a:prstGeom prst="rect">
            <a:avLst/>
          </a:prstGeom>
        </p:spPr>
      </p:pic>
      <p:cxnSp>
        <p:nvCxnSpPr>
          <p:cNvPr id="66" name="直接连接符 65"/>
          <p:cNvCxnSpPr/>
          <p:nvPr/>
        </p:nvCxnSpPr>
        <p:spPr>
          <a:xfrm>
            <a:off x="9919415" y="4475201"/>
            <a:ext cx="473254" cy="3247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图片 5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377442" y="1662700"/>
            <a:ext cx="1503747" cy="90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038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288496" y="94025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5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Bullet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4" t="34076" r="16169" b="18485"/>
          <a:stretch>
            <a:fillRect/>
          </a:stretch>
        </p:blipFill>
        <p:spPr>
          <a:xfrm>
            <a:off x="1252808" y="1568110"/>
            <a:ext cx="1307420" cy="73019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03350" y="2298531"/>
            <a:ext cx="115768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IPC252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IPC254 </a:t>
            </a:r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5192358" y="5615695"/>
            <a:ext cx="15754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TR-UP06-B-IN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15" name="图片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5576" y="5096900"/>
            <a:ext cx="384043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9"/>
          <p:cNvSpPr txBox="1"/>
          <p:nvPr/>
        </p:nvSpPr>
        <p:spPr>
          <a:xfrm>
            <a:off x="3552249" y="5321530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8" name="图片 1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97060" y="3249983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2"/>
          <p:cNvSpPr txBox="1"/>
          <p:nvPr/>
        </p:nvSpPr>
        <p:spPr>
          <a:xfrm>
            <a:off x="8737573" y="4000177"/>
            <a:ext cx="144016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7351367" y="3213833"/>
            <a:ext cx="1462613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6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7195097" y="1912632"/>
            <a:ext cx="17008" cy="273880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13434554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02508" y="2216456"/>
            <a:ext cx="467360" cy="597747"/>
          </a:xfrm>
          <a:prstGeom prst="rect">
            <a:avLst/>
          </a:prstGeom>
        </p:spPr>
      </p:pic>
      <p:sp>
        <p:nvSpPr>
          <p:cNvPr id="29" name="TextBox 98"/>
          <p:cNvSpPr txBox="1"/>
          <p:nvPr/>
        </p:nvSpPr>
        <p:spPr>
          <a:xfrm>
            <a:off x="8959177" y="2826458"/>
            <a:ext cx="99695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1" name="TextBox 25"/>
          <p:cNvSpPr txBox="1"/>
          <p:nvPr/>
        </p:nvSpPr>
        <p:spPr>
          <a:xfrm>
            <a:off x="6891112" y="1860038"/>
            <a:ext cx="2255573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32" name="TextBox 26"/>
          <p:cNvSpPr txBox="1"/>
          <p:nvPr/>
        </p:nvSpPr>
        <p:spPr>
          <a:xfrm>
            <a:off x="8995410" y="1991190"/>
            <a:ext cx="90170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7198455" y="2568643"/>
            <a:ext cx="16739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7185755" y="3649112"/>
            <a:ext cx="174497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14"/>
          <p:cNvSpPr txBox="1"/>
          <p:nvPr/>
        </p:nvSpPr>
        <p:spPr>
          <a:xfrm>
            <a:off x="6938688" y="5059924"/>
            <a:ext cx="2376459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600" dirty="0"/>
              <a:t>Recommended side outlet for cable</a:t>
            </a:r>
          </a:p>
        </p:txBody>
      </p:sp>
      <p:cxnSp>
        <p:nvCxnSpPr>
          <p:cNvPr id="42" name="直接连接符 41"/>
          <p:cNvCxnSpPr/>
          <p:nvPr/>
        </p:nvCxnSpPr>
        <p:spPr>
          <a:xfrm flipH="1">
            <a:off x="3957274" y="1922058"/>
            <a:ext cx="20302" cy="375895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3358538" y="1917126"/>
            <a:ext cx="1749268" cy="493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48"/>
          <p:cNvSpPr txBox="1"/>
          <p:nvPr/>
        </p:nvSpPr>
        <p:spPr>
          <a:xfrm>
            <a:off x="3514527" y="1568110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3969606" y="5670546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6818412" y="1924553"/>
            <a:ext cx="38404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44"/>
          <p:cNvSpPr txBox="1"/>
          <p:nvPr/>
        </p:nvSpPr>
        <p:spPr>
          <a:xfrm>
            <a:off x="5375099" y="2280576"/>
            <a:ext cx="124872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TR-JB07-D-IN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7466" y="1606208"/>
            <a:ext cx="623570" cy="636270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4208" y="1825781"/>
            <a:ext cx="1503747" cy="909590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69838" y="5127053"/>
            <a:ext cx="1739081" cy="727504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60583" y="2771881"/>
            <a:ext cx="1696085" cy="774700"/>
          </a:xfrm>
          <a:prstGeom prst="rect">
            <a:avLst/>
          </a:prstGeom>
        </p:spPr>
      </p:pic>
      <p:cxnSp>
        <p:nvCxnSpPr>
          <p:cNvPr id="68" name="直接连接符 67"/>
          <p:cNvCxnSpPr/>
          <p:nvPr/>
        </p:nvCxnSpPr>
        <p:spPr>
          <a:xfrm>
            <a:off x="9790518" y="2334959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9790517" y="3297536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7023211" y="5716195"/>
            <a:ext cx="3406068" cy="1368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图片 2" descr="untitled.759"/>
          <p:cNvPicPr>
            <a:picLocks noChangeAspect="1"/>
          </p:cNvPicPr>
          <p:nvPr/>
        </p:nvPicPr>
        <p:blipFill>
          <a:blip r:embed="rId11"/>
          <a:srcRect l="24036" t="26896" r="32159" b="10138"/>
          <a:stretch>
            <a:fillRect/>
          </a:stretch>
        </p:blipFill>
        <p:spPr>
          <a:xfrm>
            <a:off x="9113365" y="4306274"/>
            <a:ext cx="686435" cy="694055"/>
          </a:xfrm>
          <a:prstGeom prst="rect">
            <a:avLst/>
          </a:prstGeom>
        </p:spPr>
      </p:pic>
      <p:sp>
        <p:nvSpPr>
          <p:cNvPr id="79" name="TextBox 46"/>
          <p:cNvSpPr txBox="1"/>
          <p:nvPr/>
        </p:nvSpPr>
        <p:spPr>
          <a:xfrm>
            <a:off x="8755728" y="4932629"/>
            <a:ext cx="1440160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TR-UC08-C </a:t>
            </a:r>
          </a:p>
        </p:txBody>
      </p:sp>
      <p:sp>
        <p:nvSpPr>
          <p:cNvPr id="80" name="TextBox 13"/>
          <p:cNvSpPr txBox="1"/>
          <p:nvPr/>
        </p:nvSpPr>
        <p:spPr>
          <a:xfrm>
            <a:off x="7407727" y="4229683"/>
            <a:ext cx="1462613" cy="36639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Corner mount</a:t>
            </a:r>
            <a:endParaRPr lang="zh-CN" altLang="en-US" sz="16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81" name="直接连接符 80"/>
          <p:cNvCxnSpPr/>
          <p:nvPr/>
        </p:nvCxnSpPr>
        <p:spPr>
          <a:xfrm flipV="1">
            <a:off x="7185755" y="4654966"/>
            <a:ext cx="1787343" cy="242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9879890" y="4651435"/>
            <a:ext cx="473254" cy="3247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图片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36155" y="3994232"/>
            <a:ext cx="1838960" cy="98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823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R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kern="1200" cap="none" spc="0" normalizeH="0" baseline="0" noProof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Bullet camera mount</a:t>
            </a:r>
            <a:endParaRPr kumimoji="0" lang="zh-CN" altLang="en-US" sz="4400" b="0" i="0" kern="1200" cap="none" spc="0" normalizeH="0" baseline="0" noProof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721007" y="2789155"/>
            <a:ext cx="2400267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IPC2C2X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76" y="1780536"/>
            <a:ext cx="1822450" cy="12147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" name="直接连接符 71"/>
          <p:cNvCxnSpPr/>
          <p:nvPr/>
        </p:nvCxnSpPr>
        <p:spPr>
          <a:xfrm flipV="1">
            <a:off x="3077162" y="2971891"/>
            <a:ext cx="1040864" cy="2411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3967869" y="4260058"/>
            <a:ext cx="12241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3970655" y="2966085"/>
            <a:ext cx="0" cy="130873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3967869" y="2974263"/>
            <a:ext cx="12241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6272" y="3185651"/>
            <a:ext cx="716350" cy="92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Box 31"/>
          <p:cNvSpPr txBox="1"/>
          <p:nvPr/>
        </p:nvSpPr>
        <p:spPr>
          <a:xfrm>
            <a:off x="5242211" y="4274550"/>
            <a:ext cx="1504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TR-UM06-A-IN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5346375" y="2332892"/>
            <a:ext cx="1296144" cy="868365"/>
            <a:chOff x="4143944" y="-50393"/>
            <a:chExt cx="1296144" cy="868365"/>
          </a:xfrm>
        </p:grpSpPr>
        <p:pic>
          <p:nvPicPr>
            <p:cNvPr id="8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03966" y="-50393"/>
              <a:ext cx="976100" cy="526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" name="TextBox 106"/>
            <p:cNvSpPr txBox="1"/>
            <p:nvPr/>
          </p:nvSpPr>
          <p:spPr>
            <a:xfrm>
              <a:off x="4143944" y="510195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TR-WM06-C-IN</a:t>
              </a:r>
            </a:p>
          </p:txBody>
        </p:sp>
      </p:grpSp>
      <p:cxnSp>
        <p:nvCxnSpPr>
          <p:cNvPr id="87" name="直接连接符 86"/>
          <p:cNvCxnSpPr/>
          <p:nvPr/>
        </p:nvCxnSpPr>
        <p:spPr>
          <a:xfrm>
            <a:off x="6774663" y="2955107"/>
            <a:ext cx="86409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22"/>
          <p:cNvSpPr txBox="1"/>
          <p:nvPr/>
        </p:nvSpPr>
        <p:spPr>
          <a:xfrm>
            <a:off x="7410311" y="3222126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TR-UP06-B-IN</a:t>
            </a:r>
          </a:p>
        </p:txBody>
      </p:sp>
      <p:pic>
        <p:nvPicPr>
          <p:cNvPr id="90" name="图片 89"/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825569" y="2178681"/>
            <a:ext cx="681653" cy="92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TextBox 9"/>
          <p:cNvSpPr txBox="1"/>
          <p:nvPr/>
        </p:nvSpPr>
        <p:spPr>
          <a:xfrm>
            <a:off x="6505626" y="2633341"/>
            <a:ext cx="130429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3921669" y="3933186"/>
            <a:ext cx="1362361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Pendent  mount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4" name="TextBox 9"/>
          <p:cNvSpPr txBox="1"/>
          <p:nvPr/>
        </p:nvSpPr>
        <p:spPr>
          <a:xfrm>
            <a:off x="3951021" y="2633341"/>
            <a:ext cx="130429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0294" y="1883330"/>
            <a:ext cx="2238375" cy="1635760"/>
          </a:xfrm>
          <a:prstGeom prst="rect">
            <a:avLst/>
          </a:prstGeom>
        </p:spPr>
      </p:pic>
      <p:cxnSp>
        <p:nvCxnSpPr>
          <p:cNvPr id="25" name="直接连接符 24"/>
          <p:cNvCxnSpPr/>
          <p:nvPr/>
        </p:nvCxnSpPr>
        <p:spPr>
          <a:xfrm flipV="1">
            <a:off x="8862608" y="2947671"/>
            <a:ext cx="852705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6" t="35463" r="28169" b="31398"/>
          <a:stretch>
            <a:fillRect/>
          </a:stretch>
        </p:blipFill>
        <p:spPr>
          <a:xfrm>
            <a:off x="1355090" y="3336290"/>
            <a:ext cx="1131570" cy="624205"/>
          </a:xfrm>
          <a:prstGeom prst="rect">
            <a:avLst/>
          </a:prstGeom>
          <a:ln>
            <a:noFill/>
          </a:ln>
        </p:spPr>
      </p:pic>
      <p:sp>
        <p:nvSpPr>
          <p:cNvPr id="4" name="TextBox 16"/>
          <p:cNvSpPr txBox="1"/>
          <p:nvPr/>
        </p:nvSpPr>
        <p:spPr>
          <a:xfrm>
            <a:off x="721007" y="4073760"/>
            <a:ext cx="2400267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IPC2A2X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5" t="26036" r="24602" b="30170"/>
          <a:stretch>
            <a:fillRect/>
          </a:stretch>
        </p:blipFill>
        <p:spPr>
          <a:xfrm>
            <a:off x="2143575" y="2144297"/>
            <a:ext cx="933450" cy="58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0057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Mini 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Bullet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600" y="2402017"/>
            <a:ext cx="1345647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EASY</a:t>
            </a:r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/PRIME series</a:t>
            </a:r>
            <a:endParaRPr lang="en-US" altLang="zh-CN" sz="14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IPC21XX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" name="TextBox 66"/>
          <p:cNvSpPr txBox="1"/>
          <p:nvPr/>
        </p:nvSpPr>
        <p:spPr>
          <a:xfrm>
            <a:off x="4596919" y="3233763"/>
            <a:ext cx="144016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5691" y="2811279"/>
            <a:ext cx="15834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022734" y="3226703"/>
            <a:ext cx="136413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13434554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98733" y="3926374"/>
            <a:ext cx="467360" cy="597747"/>
          </a:xfrm>
          <a:prstGeom prst="rect">
            <a:avLst/>
          </a:prstGeom>
        </p:spPr>
      </p:pic>
      <p:sp>
        <p:nvSpPr>
          <p:cNvPr id="8" name="TextBox 98"/>
          <p:cNvSpPr txBox="1"/>
          <p:nvPr/>
        </p:nvSpPr>
        <p:spPr>
          <a:xfrm>
            <a:off x="8111300" y="4597448"/>
            <a:ext cx="144016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TextBox 92"/>
          <p:cNvSpPr txBox="1"/>
          <p:nvPr/>
        </p:nvSpPr>
        <p:spPr>
          <a:xfrm>
            <a:off x="6290284" y="4174534"/>
            <a:ext cx="2255573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10" name="TextBox 93"/>
          <p:cNvSpPr txBox="1"/>
          <p:nvPr/>
        </p:nvSpPr>
        <p:spPr>
          <a:xfrm>
            <a:off x="7980360" y="4901057"/>
            <a:ext cx="17281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Optional</a:t>
            </a:r>
            <a:endParaRPr lang="zh-CN" altLang="en-US" sz="1400" dirty="0"/>
          </a:p>
        </p:txBody>
      </p:sp>
      <p:sp>
        <p:nvSpPr>
          <p:cNvPr id="11" name="TextBox 39"/>
          <p:cNvSpPr txBox="1"/>
          <p:nvPr/>
        </p:nvSpPr>
        <p:spPr>
          <a:xfrm>
            <a:off x="8111300" y="2044977"/>
            <a:ext cx="15754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>
                <a:solidFill>
                  <a:srgbClr val="C00000"/>
                </a:solidFill>
              </a:rPr>
              <a:t>TR-UP06-B-IN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pic>
        <p:nvPicPr>
          <p:cNvPr id="12" name="图片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52966" y="1223820"/>
            <a:ext cx="441620" cy="80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直接连接符 12"/>
          <p:cNvCxnSpPr/>
          <p:nvPr/>
        </p:nvCxnSpPr>
        <p:spPr>
          <a:xfrm>
            <a:off x="3032231" y="1891057"/>
            <a:ext cx="0" cy="133153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461184" y="1892536"/>
            <a:ext cx="57606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032232" y="1891057"/>
            <a:ext cx="547878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1"/>
          <p:cNvSpPr txBox="1"/>
          <p:nvPr/>
        </p:nvSpPr>
        <p:spPr>
          <a:xfrm>
            <a:off x="2562662" y="1489383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6450965" y="2936875"/>
            <a:ext cx="3810" cy="279908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6096380" y="2933760"/>
            <a:ext cx="377733" cy="4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451839" y="2933443"/>
            <a:ext cx="1544434" cy="372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451839" y="4122673"/>
            <a:ext cx="164179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2424594" y="4891315"/>
            <a:ext cx="207080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02"/>
          <p:cNvSpPr txBox="1"/>
          <p:nvPr/>
        </p:nvSpPr>
        <p:spPr>
          <a:xfrm>
            <a:off x="2625254" y="4560481"/>
            <a:ext cx="15834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6133029" y="4901057"/>
            <a:ext cx="319677" cy="8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51"/>
          <p:cNvSpPr txBox="1"/>
          <p:nvPr/>
        </p:nvSpPr>
        <p:spPr>
          <a:xfrm>
            <a:off x="6214572" y="2547031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4" name="TextBox 66"/>
          <p:cNvSpPr txBox="1"/>
          <p:nvPr/>
        </p:nvSpPr>
        <p:spPr>
          <a:xfrm>
            <a:off x="4615032" y="4935444"/>
            <a:ext cx="1440160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TR-JB05-B-IN</a:t>
            </a:r>
          </a:p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(Round)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6" name="图片 4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5170" y="2555943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8113898" y="3290180"/>
            <a:ext cx="144016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1" name="TextBox 49"/>
          <p:cNvSpPr txBox="1"/>
          <p:nvPr/>
        </p:nvSpPr>
        <p:spPr>
          <a:xfrm>
            <a:off x="743483" y="4737647"/>
            <a:ext cx="208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IPC21XX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(Round mount)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3" name="图片 42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" r="3428"/>
          <a:stretch>
            <a:fillRect/>
          </a:stretch>
        </p:blipFill>
        <p:spPr bwMode="auto">
          <a:xfrm>
            <a:off x="1188908" y="4183214"/>
            <a:ext cx="1037128" cy="554548"/>
          </a:xfrm>
          <a:prstGeom prst="rect">
            <a:avLst/>
          </a:prstGeom>
          <a:ln>
            <a:noFill/>
          </a:ln>
        </p:spPr>
      </p:pic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69129" y="1911556"/>
            <a:ext cx="902488" cy="40664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7" name="Picture 2" descr="C:\Users\x04297\Desktop\渲染图\TR-JB05-B-IN\TR-JB05-B-IN-1.png"/>
          <p:cNvPicPr>
            <a:picLocks noChangeAspect="1" noChangeArrowheads="1"/>
          </p:cNvPicPr>
          <p:nvPr/>
        </p:nvPicPr>
        <p:blipFill>
          <a:blip r:embed="rId8" cstate="print"/>
          <a:srcRect l="26079" t="10688" r="21762" b="19816"/>
          <a:stretch>
            <a:fillRect/>
          </a:stretch>
        </p:blipFill>
        <p:spPr bwMode="auto">
          <a:xfrm>
            <a:off x="4925075" y="4228856"/>
            <a:ext cx="820075" cy="706588"/>
          </a:xfrm>
          <a:prstGeom prst="rect">
            <a:avLst/>
          </a:prstGeom>
          <a:noFill/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77410" y="2831509"/>
            <a:ext cx="2224405" cy="1343025"/>
          </a:xfrm>
          <a:prstGeom prst="rect">
            <a:avLst/>
          </a:prstGeom>
        </p:spPr>
      </p:pic>
      <p:cxnSp>
        <p:nvCxnSpPr>
          <p:cNvPr id="39" name="直接连接符 38"/>
          <p:cNvCxnSpPr/>
          <p:nvPr/>
        </p:nvCxnSpPr>
        <p:spPr>
          <a:xfrm flipV="1">
            <a:off x="9364422" y="2918908"/>
            <a:ext cx="848995" cy="5715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图片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91374" y="1488869"/>
            <a:ext cx="2099109" cy="110851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436" y="2606841"/>
            <a:ext cx="746933" cy="537923"/>
          </a:xfrm>
          <a:prstGeom prst="rect">
            <a:avLst/>
          </a:prstGeom>
        </p:spPr>
      </p:pic>
      <p:pic>
        <p:nvPicPr>
          <p:cNvPr id="1026" name="Picture 2" descr="IPC2124SS-ADF28(40)KM-F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6" t="34682" r="28235" b="32370"/>
          <a:stretch>
            <a:fillRect/>
          </a:stretch>
        </p:blipFill>
        <p:spPr bwMode="auto">
          <a:xfrm>
            <a:off x="1232424" y="1386504"/>
            <a:ext cx="993612" cy="46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 descr="金属大酒杯- FR"/>
          <p:cNvPicPr>
            <a:picLocks noChangeAspect="1"/>
          </p:cNvPicPr>
          <p:nvPr/>
        </p:nvPicPr>
        <p:blipFill>
          <a:blip r:embed="rId13"/>
          <a:srcRect l="16018" t="22611" r="23392" b="23228"/>
          <a:stretch>
            <a:fillRect/>
          </a:stretch>
        </p:blipFill>
        <p:spPr>
          <a:xfrm>
            <a:off x="146464" y="4183213"/>
            <a:ext cx="1035482" cy="545804"/>
          </a:xfrm>
          <a:prstGeom prst="rect">
            <a:avLst/>
          </a:prstGeom>
        </p:spPr>
      </p:pic>
      <p:sp>
        <p:nvSpPr>
          <p:cNvPr id="49" name="TextBox 49"/>
          <p:cNvSpPr txBox="1"/>
          <p:nvPr/>
        </p:nvSpPr>
        <p:spPr>
          <a:xfrm>
            <a:off x="-136157" y="4752294"/>
            <a:ext cx="1455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IPC232X LB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0" name="图片 49" descr="2020070801.3051"/>
          <p:cNvPicPr>
            <a:picLocks noChangeAspect="1"/>
          </p:cNvPicPr>
          <p:nvPr/>
        </p:nvPicPr>
        <p:blipFill>
          <a:blip r:embed="rId14"/>
          <a:srcRect l="27227" t="20493" r="24100" b="29956"/>
          <a:stretch>
            <a:fillRect/>
          </a:stretch>
        </p:blipFill>
        <p:spPr>
          <a:xfrm>
            <a:off x="1199161" y="3347820"/>
            <a:ext cx="1016621" cy="532340"/>
          </a:xfrm>
          <a:prstGeom prst="rect">
            <a:avLst/>
          </a:prstGeom>
        </p:spPr>
      </p:pic>
      <p:sp>
        <p:nvSpPr>
          <p:cNvPr id="51" name="TextBox 49"/>
          <p:cNvSpPr txBox="1"/>
          <p:nvPr/>
        </p:nvSpPr>
        <p:spPr>
          <a:xfrm>
            <a:off x="957212" y="3871121"/>
            <a:ext cx="1455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IPC2128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</a:t>
            </a:r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2" name="图片 51" descr="C:\Users\z05278\AppData\Local\Temp\Rar$DRa33808.7763\0235C5JLXR_V0\IPC2314SB-ADF60KM-I0-4MP筒型网络摄像机(WDR,PoE,H.265,6.0mm定焦,80m红外,内置Mic,支持SD卡,告警)-UNV\0235C5JL-FR.png"/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6" t="32829" r="15585" b="28234"/>
          <a:stretch>
            <a:fillRect/>
          </a:stretch>
        </p:blipFill>
        <p:spPr bwMode="auto">
          <a:xfrm>
            <a:off x="138201" y="3379927"/>
            <a:ext cx="1041790" cy="51187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矩形 52"/>
          <p:cNvSpPr/>
          <p:nvPr/>
        </p:nvSpPr>
        <p:spPr>
          <a:xfrm>
            <a:off x="200170" y="3903437"/>
            <a:ext cx="998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IPC231X SB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2" t="29902" r="15969" b="28431"/>
          <a:stretch>
            <a:fillRect/>
          </a:stretch>
        </p:blipFill>
        <p:spPr>
          <a:xfrm>
            <a:off x="200170" y="1414752"/>
            <a:ext cx="979821" cy="4353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6" t="34464" r="35076" b="32244"/>
          <a:stretch>
            <a:fillRect/>
          </a:stretch>
        </p:blipFill>
        <p:spPr>
          <a:xfrm>
            <a:off x="198227" y="1920343"/>
            <a:ext cx="1034197" cy="43453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01250" y="4493260"/>
            <a:ext cx="1951355" cy="115443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177145" y="5739765"/>
            <a:ext cx="1841500" cy="1049655"/>
          </a:xfrm>
          <a:prstGeom prst="rect">
            <a:avLst/>
          </a:prstGeom>
        </p:spPr>
      </p:pic>
      <p:cxnSp>
        <p:nvCxnSpPr>
          <p:cNvPr id="26" name="直接连接符 25"/>
          <p:cNvCxnSpPr/>
          <p:nvPr/>
        </p:nvCxnSpPr>
        <p:spPr>
          <a:xfrm>
            <a:off x="6455014" y="5735698"/>
            <a:ext cx="1544434" cy="372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" descr="untitled.759"/>
          <p:cNvPicPr>
            <a:picLocks noChangeAspect="1"/>
          </p:cNvPicPr>
          <p:nvPr/>
        </p:nvPicPr>
        <p:blipFill>
          <a:blip r:embed="rId20"/>
          <a:srcRect l="24036" t="26896" r="32159" b="10138"/>
          <a:stretch>
            <a:fillRect/>
          </a:stretch>
        </p:blipFill>
        <p:spPr>
          <a:xfrm>
            <a:off x="8469630" y="5368925"/>
            <a:ext cx="686435" cy="694055"/>
          </a:xfrm>
          <a:prstGeom prst="rect">
            <a:avLst/>
          </a:prstGeom>
        </p:spPr>
      </p:pic>
      <p:cxnSp>
        <p:nvCxnSpPr>
          <p:cNvPr id="28" name="直接连接符 27"/>
          <p:cNvCxnSpPr/>
          <p:nvPr/>
        </p:nvCxnSpPr>
        <p:spPr>
          <a:xfrm flipV="1">
            <a:off x="9389187" y="5730053"/>
            <a:ext cx="848995" cy="5715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46"/>
          <p:cNvSpPr txBox="1"/>
          <p:nvPr/>
        </p:nvSpPr>
        <p:spPr>
          <a:xfrm>
            <a:off x="8124058" y="6164190"/>
            <a:ext cx="1440160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TR-UC08-C </a:t>
            </a:r>
          </a:p>
        </p:txBody>
      </p:sp>
      <p:sp>
        <p:nvSpPr>
          <p:cNvPr id="33" name="TextBox 51"/>
          <p:cNvSpPr txBox="1"/>
          <p:nvPr/>
        </p:nvSpPr>
        <p:spPr>
          <a:xfrm>
            <a:off x="6132657" y="5309281"/>
            <a:ext cx="2255573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Corner mount</a:t>
            </a:r>
          </a:p>
        </p:txBody>
      </p:sp>
    </p:spTree>
    <p:extLst>
      <p:ext uri="{BB962C8B-B14F-4D97-AF65-F5344CB8AC3E}">
        <p14:creationId xmlns:p14="http://schemas.microsoft.com/office/powerpoint/2010/main" val="19456270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288496" y="94025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5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Bullet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13847" y="3651119"/>
            <a:ext cx="15754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TR-UP06-C-IN</a:t>
            </a:r>
          </a:p>
        </p:txBody>
      </p:sp>
      <p:sp>
        <p:nvSpPr>
          <p:cNvPr id="5" name="TextBox 9"/>
          <p:cNvSpPr txBox="1"/>
          <p:nvPr/>
        </p:nvSpPr>
        <p:spPr>
          <a:xfrm>
            <a:off x="2714987" y="3011273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TextBox 16"/>
          <p:cNvSpPr txBox="1"/>
          <p:nvPr/>
        </p:nvSpPr>
        <p:spPr>
          <a:xfrm>
            <a:off x="422247" y="1683982"/>
            <a:ext cx="240026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IPC262EB-HDX10K-I0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2551483" y="958202"/>
            <a:ext cx="21847" cy="402715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2601123" y="969757"/>
            <a:ext cx="1764497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48"/>
          <p:cNvSpPr txBox="1"/>
          <p:nvPr/>
        </p:nvSpPr>
        <p:spPr>
          <a:xfrm>
            <a:off x="2686111" y="616247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2564679" y="3423658"/>
            <a:ext cx="217278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5889382" y="3445791"/>
            <a:ext cx="3406068" cy="1368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6"/>
          <p:cNvSpPr txBox="1"/>
          <p:nvPr/>
        </p:nvSpPr>
        <p:spPr>
          <a:xfrm>
            <a:off x="385670" y="2800999"/>
            <a:ext cx="240026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2A2XSE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3" name="图片 4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6" t="29508" r="8137" b="24590"/>
          <a:stretch>
            <a:fillRect/>
          </a:stretch>
        </p:blipFill>
        <p:spPr bwMode="auto">
          <a:xfrm>
            <a:off x="1008611" y="2257176"/>
            <a:ext cx="1227538" cy="525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图片 4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2822" y="2807567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13"/>
          <p:cNvSpPr txBox="1"/>
          <p:nvPr/>
        </p:nvSpPr>
        <p:spPr>
          <a:xfrm>
            <a:off x="6532396" y="3501886"/>
            <a:ext cx="1462613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6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6" name="TextBox 114"/>
          <p:cNvSpPr txBox="1"/>
          <p:nvPr/>
        </p:nvSpPr>
        <p:spPr>
          <a:xfrm>
            <a:off x="6179629" y="3758436"/>
            <a:ext cx="2376459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600" dirty="0"/>
              <a:t>Recommended side outlet for cable</a:t>
            </a:r>
          </a:p>
        </p:txBody>
      </p:sp>
      <p:pic>
        <p:nvPicPr>
          <p:cNvPr id="47" name="图片 46"/>
          <p:cNvPicPr/>
          <p:nvPr/>
        </p:nvPicPr>
        <p:blipFill>
          <a:blip r:embed="rId5"/>
          <a:stretch>
            <a:fillRect/>
          </a:stretch>
        </p:blipFill>
        <p:spPr>
          <a:xfrm>
            <a:off x="9385796" y="3095799"/>
            <a:ext cx="1804670" cy="890270"/>
          </a:xfrm>
          <a:prstGeom prst="rect">
            <a:avLst/>
          </a:prstGeom>
        </p:spPr>
      </p:pic>
      <p:pic>
        <p:nvPicPr>
          <p:cNvPr id="48" name="图片 47"/>
          <p:cNvPicPr/>
          <p:nvPr/>
        </p:nvPicPr>
        <p:blipFill>
          <a:blip r:embed="rId6"/>
          <a:stretch>
            <a:fillRect/>
          </a:stretch>
        </p:blipFill>
        <p:spPr>
          <a:xfrm>
            <a:off x="927298" y="1027335"/>
            <a:ext cx="1338683" cy="745892"/>
          </a:xfrm>
          <a:prstGeom prst="rect">
            <a:avLst/>
          </a:prstGeom>
        </p:spPr>
      </p:pic>
      <p:pic>
        <p:nvPicPr>
          <p:cNvPr id="49" name="图片 48"/>
          <p:cNvPicPr/>
          <p:nvPr/>
        </p:nvPicPr>
        <p:blipFill>
          <a:blip r:embed="rId7"/>
          <a:stretch>
            <a:fillRect/>
          </a:stretch>
        </p:blipFill>
        <p:spPr>
          <a:xfrm>
            <a:off x="5251305" y="1548504"/>
            <a:ext cx="1438910" cy="948055"/>
          </a:xfrm>
          <a:prstGeom prst="rect">
            <a:avLst/>
          </a:prstGeom>
        </p:spPr>
      </p:pic>
      <p:pic>
        <p:nvPicPr>
          <p:cNvPr id="50" name="图片 49"/>
          <p:cNvPicPr/>
          <p:nvPr/>
        </p:nvPicPr>
        <p:blipFill>
          <a:blip r:embed="rId8"/>
          <a:stretch>
            <a:fillRect/>
          </a:stretch>
        </p:blipFill>
        <p:spPr>
          <a:xfrm>
            <a:off x="5272415" y="549408"/>
            <a:ext cx="1275715" cy="953135"/>
          </a:xfrm>
          <a:prstGeom prst="rect">
            <a:avLst/>
          </a:prstGeom>
        </p:spPr>
      </p:pic>
      <p:cxnSp>
        <p:nvCxnSpPr>
          <p:cNvPr id="51" name="直接连接符 50"/>
          <p:cNvCxnSpPr/>
          <p:nvPr/>
        </p:nvCxnSpPr>
        <p:spPr>
          <a:xfrm flipV="1">
            <a:off x="2611189" y="2053060"/>
            <a:ext cx="1764497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48"/>
          <p:cNvSpPr txBox="1"/>
          <p:nvPr/>
        </p:nvSpPr>
        <p:spPr>
          <a:xfrm>
            <a:off x="2696177" y="1699550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t="27180" r="15915" b="21703"/>
          <a:stretch/>
        </p:blipFill>
        <p:spPr>
          <a:xfrm>
            <a:off x="777240" y="3346704"/>
            <a:ext cx="1536192" cy="804672"/>
          </a:xfrm>
          <a:prstGeom prst="rect">
            <a:avLst/>
          </a:prstGeom>
        </p:spPr>
      </p:pic>
      <p:sp>
        <p:nvSpPr>
          <p:cNvPr id="27" name="TextBox 16"/>
          <p:cNvSpPr txBox="1"/>
          <p:nvPr/>
        </p:nvSpPr>
        <p:spPr>
          <a:xfrm>
            <a:off x="350032" y="4204710"/>
            <a:ext cx="240026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TIC2621SR-F3-4F4AC-VD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573330" y="4972833"/>
            <a:ext cx="217278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" descr="untitled.759"/>
          <p:cNvPicPr>
            <a:picLocks noChangeAspect="1"/>
          </p:cNvPicPr>
          <p:nvPr/>
        </p:nvPicPr>
        <p:blipFill>
          <a:blip r:embed="rId10"/>
          <a:srcRect l="24036" t="26896" r="32159" b="10138"/>
          <a:stretch>
            <a:fillRect/>
          </a:stretch>
        </p:blipFill>
        <p:spPr>
          <a:xfrm>
            <a:off x="4970560" y="4543260"/>
            <a:ext cx="686435" cy="694055"/>
          </a:xfrm>
          <a:prstGeom prst="rect">
            <a:avLst/>
          </a:prstGeom>
        </p:spPr>
      </p:pic>
      <p:sp>
        <p:nvSpPr>
          <p:cNvPr id="30" name="TextBox 46"/>
          <p:cNvSpPr txBox="1"/>
          <p:nvPr/>
        </p:nvSpPr>
        <p:spPr>
          <a:xfrm>
            <a:off x="4593342" y="5282543"/>
            <a:ext cx="1440160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TR-UC08-C </a:t>
            </a:r>
          </a:p>
        </p:txBody>
      </p:sp>
      <p:sp>
        <p:nvSpPr>
          <p:cNvPr id="31" name="TextBox 51"/>
          <p:cNvSpPr txBox="1"/>
          <p:nvPr/>
        </p:nvSpPr>
        <p:spPr>
          <a:xfrm>
            <a:off x="2686111" y="4636106"/>
            <a:ext cx="2255573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Corner mount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5881441" y="4965178"/>
            <a:ext cx="3406068" cy="1368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955" y="4430683"/>
            <a:ext cx="1840840" cy="981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/>
          <p:cNvSpPr txBox="1"/>
          <p:nvPr/>
        </p:nvSpPr>
        <p:spPr>
          <a:xfrm>
            <a:off x="172231" y="106954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50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Positioning system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图片 6" descr="2MP定焦红外有线球-F"/>
          <p:cNvPicPr>
            <a:picLocks noChangeAspect="1"/>
          </p:cNvPicPr>
          <p:nvPr/>
        </p:nvPicPr>
        <p:blipFill>
          <a:blip r:embed="rId3"/>
          <a:srcRect l="27121" r="31623"/>
          <a:stretch>
            <a:fillRect/>
          </a:stretch>
        </p:blipFill>
        <p:spPr>
          <a:xfrm>
            <a:off x="1331611" y="1151483"/>
            <a:ext cx="598238" cy="1001428"/>
          </a:xfrm>
          <a:prstGeom prst="rect">
            <a:avLst/>
          </a:prstGeom>
        </p:spPr>
      </p:pic>
      <p:sp>
        <p:nvSpPr>
          <p:cNvPr id="17" name="TextBox 3"/>
          <p:cNvSpPr txBox="1"/>
          <p:nvPr/>
        </p:nvSpPr>
        <p:spPr>
          <a:xfrm>
            <a:off x="5306896" y="3958186"/>
            <a:ext cx="15754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TR-UP06-B-IN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20" name="图片 1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0114" y="3439391"/>
            <a:ext cx="384043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9"/>
          <p:cNvSpPr txBox="1"/>
          <p:nvPr/>
        </p:nvSpPr>
        <p:spPr>
          <a:xfrm>
            <a:off x="3561134" y="3748133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2" name="图片 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09785" y="3003890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12"/>
          <p:cNvSpPr txBox="1"/>
          <p:nvPr/>
        </p:nvSpPr>
        <p:spPr>
          <a:xfrm>
            <a:off x="8950298" y="3754084"/>
            <a:ext cx="144016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7564092" y="2967740"/>
            <a:ext cx="1462613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6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7322718" y="1663457"/>
            <a:ext cx="9878" cy="171765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 descr="13434554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15233" y="1970363"/>
            <a:ext cx="467360" cy="597747"/>
          </a:xfrm>
          <a:prstGeom prst="rect">
            <a:avLst/>
          </a:prstGeom>
        </p:spPr>
      </p:pic>
      <p:sp>
        <p:nvSpPr>
          <p:cNvPr id="27" name="TextBox 98"/>
          <p:cNvSpPr txBox="1"/>
          <p:nvPr/>
        </p:nvSpPr>
        <p:spPr>
          <a:xfrm>
            <a:off x="9170734" y="2610521"/>
            <a:ext cx="99928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8" name="TextBox 25"/>
          <p:cNvSpPr txBox="1"/>
          <p:nvPr/>
        </p:nvSpPr>
        <p:spPr>
          <a:xfrm>
            <a:off x="7103837" y="1613945"/>
            <a:ext cx="2255573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29" name="TextBox 26"/>
          <p:cNvSpPr txBox="1"/>
          <p:nvPr/>
        </p:nvSpPr>
        <p:spPr>
          <a:xfrm>
            <a:off x="9208135" y="1745097"/>
            <a:ext cx="90170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7332595" y="2298025"/>
            <a:ext cx="178734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7332595" y="3393023"/>
            <a:ext cx="1787343" cy="242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14"/>
          <p:cNvSpPr txBox="1"/>
          <p:nvPr/>
        </p:nvSpPr>
        <p:spPr>
          <a:xfrm>
            <a:off x="7151413" y="3414930"/>
            <a:ext cx="2376459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600" dirty="0"/>
              <a:t>Recommended side outlet for cable</a:t>
            </a:r>
          </a:p>
        </p:txBody>
      </p:sp>
      <p:cxnSp>
        <p:nvCxnSpPr>
          <p:cNvPr id="47" name="直接连接符 46"/>
          <p:cNvCxnSpPr/>
          <p:nvPr/>
        </p:nvCxnSpPr>
        <p:spPr>
          <a:xfrm flipH="1">
            <a:off x="4053332" y="1675964"/>
            <a:ext cx="9652" cy="364765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2957689" y="1675378"/>
            <a:ext cx="2257421" cy="58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535601" y="1322453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4062982" y="4112593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6938903" y="1675378"/>
            <a:ext cx="38404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517598" y="1645649"/>
            <a:ext cx="128710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TR-JB07-D-IN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7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4540" y="1007863"/>
            <a:ext cx="623570" cy="636270"/>
          </a:xfrm>
          <a:prstGeom prst="rect">
            <a:avLst/>
          </a:prstGeom>
        </p:spPr>
      </p:pic>
      <p:pic>
        <p:nvPicPr>
          <p:cNvPr id="35" name="图片 7" descr="2MP变焦警戒有线球(POE)-F"/>
          <p:cNvPicPr>
            <a:picLocks noChangeAspect="1"/>
          </p:cNvPicPr>
          <p:nvPr/>
        </p:nvPicPr>
        <p:blipFill>
          <a:blip r:embed="rId8"/>
          <a:srcRect l="31574" t="8440" r="30966" b="8582"/>
          <a:stretch>
            <a:fillRect/>
          </a:stretch>
        </p:blipFill>
        <p:spPr>
          <a:xfrm>
            <a:off x="682626" y="1158382"/>
            <a:ext cx="644504" cy="985888"/>
          </a:xfrm>
          <a:prstGeom prst="rect">
            <a:avLst/>
          </a:prstGeom>
        </p:spPr>
      </p:pic>
      <p:sp>
        <p:nvSpPr>
          <p:cNvPr id="32" name="TextBox 39"/>
          <p:cNvSpPr txBox="1"/>
          <p:nvPr/>
        </p:nvSpPr>
        <p:spPr>
          <a:xfrm>
            <a:off x="504823" y="2241608"/>
            <a:ext cx="226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IPC672</a:t>
            </a:r>
            <a:r>
              <a:rPr lang="en-US" altLang="zh-CN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4053332" y="5317067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9"/>
          <p:cNvSpPr txBox="1"/>
          <p:nvPr/>
        </p:nvSpPr>
        <p:spPr>
          <a:xfrm>
            <a:off x="3561133" y="4978518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9" name="图片 38" descr="20210408-2H.35"/>
          <p:cNvPicPr>
            <a:picLocks noChangeAspect="1"/>
          </p:cNvPicPr>
          <p:nvPr/>
        </p:nvPicPr>
        <p:blipFill>
          <a:blip r:embed="rId9"/>
          <a:srcRect l="16979" t="17884" r="35694" b="24345"/>
          <a:stretch>
            <a:fillRect/>
          </a:stretch>
        </p:blipFill>
        <p:spPr>
          <a:xfrm>
            <a:off x="5697659" y="4744236"/>
            <a:ext cx="706290" cy="705317"/>
          </a:xfrm>
          <a:prstGeom prst="rect">
            <a:avLst/>
          </a:prstGeom>
        </p:spPr>
      </p:pic>
      <p:sp>
        <p:nvSpPr>
          <p:cNvPr id="40" name="TextBox 3"/>
          <p:cNvSpPr txBox="1"/>
          <p:nvPr/>
        </p:nvSpPr>
        <p:spPr>
          <a:xfrm>
            <a:off x="5263086" y="5449553"/>
            <a:ext cx="15754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 smtClean="0">
                <a:solidFill>
                  <a:srgbClr val="C00000"/>
                </a:solidFill>
              </a:rPr>
              <a:t>TR-CM06-D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41" name="图片 40" descr="2MP变焦红外无线球-F"/>
          <p:cNvPicPr>
            <a:picLocks noChangeAspect="1"/>
          </p:cNvPicPr>
          <p:nvPr/>
        </p:nvPicPr>
        <p:blipFill>
          <a:blip r:embed="rId10"/>
          <a:srcRect l="34293" r="29152"/>
          <a:stretch>
            <a:fillRect/>
          </a:stretch>
        </p:blipFill>
        <p:spPr>
          <a:xfrm>
            <a:off x="2023192" y="952479"/>
            <a:ext cx="676996" cy="12822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86" y="2634672"/>
            <a:ext cx="1585817" cy="1203201"/>
          </a:xfrm>
          <a:prstGeom prst="rect">
            <a:avLst/>
          </a:prstGeom>
        </p:spPr>
      </p:pic>
      <p:pic>
        <p:nvPicPr>
          <p:cNvPr id="43" name="图片 42" descr="2MP变焦红外有线球(POE)-F"/>
          <p:cNvPicPr>
            <a:picLocks noChangeAspect="1"/>
          </p:cNvPicPr>
          <p:nvPr/>
        </p:nvPicPr>
        <p:blipFill>
          <a:blip r:embed="rId12"/>
          <a:srcRect l="28995" r="32388"/>
          <a:stretch>
            <a:fillRect/>
          </a:stretch>
        </p:blipFill>
        <p:spPr>
          <a:xfrm>
            <a:off x="1347101" y="2708278"/>
            <a:ext cx="582747" cy="1041770"/>
          </a:xfrm>
          <a:prstGeom prst="rect">
            <a:avLst/>
          </a:prstGeom>
        </p:spPr>
      </p:pic>
      <p:pic>
        <p:nvPicPr>
          <p:cNvPr id="44" name="图片 43" descr="2MP变焦红外无线球-F"/>
          <p:cNvPicPr>
            <a:picLocks noChangeAspect="1"/>
          </p:cNvPicPr>
          <p:nvPr/>
        </p:nvPicPr>
        <p:blipFill>
          <a:blip r:embed="rId10"/>
          <a:srcRect l="34293" r="29152"/>
          <a:stretch>
            <a:fillRect/>
          </a:stretch>
        </p:blipFill>
        <p:spPr>
          <a:xfrm>
            <a:off x="2018666" y="2506150"/>
            <a:ext cx="681522" cy="12908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" name="TextBox 39"/>
          <p:cNvSpPr txBox="1"/>
          <p:nvPr/>
        </p:nvSpPr>
        <p:spPr>
          <a:xfrm>
            <a:off x="394450" y="3894291"/>
            <a:ext cx="226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IPC6312</a:t>
            </a:r>
            <a:r>
              <a:rPr lang="en-US" altLang="zh-CN" b="1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</p:txBody>
      </p:sp>
      <p:pic>
        <p:nvPicPr>
          <p:cNvPr id="52" name="图片 51" descr="2MP变焦警戒有线球(POE)-F"/>
          <p:cNvPicPr/>
          <p:nvPr/>
        </p:nvPicPr>
        <p:blipFill>
          <a:blip r:embed="rId8"/>
          <a:srcRect l="31574" t="8440" r="30966" b="8582"/>
          <a:stretch>
            <a:fillRect/>
          </a:stretch>
        </p:blipFill>
        <p:spPr>
          <a:xfrm>
            <a:off x="1285160" y="4360961"/>
            <a:ext cx="629285" cy="962660"/>
          </a:xfrm>
          <a:prstGeom prst="rect">
            <a:avLst/>
          </a:prstGeom>
        </p:spPr>
      </p:pic>
      <p:sp>
        <p:nvSpPr>
          <p:cNvPr id="54" name="TextBox 39"/>
          <p:cNvSpPr txBox="1"/>
          <p:nvPr/>
        </p:nvSpPr>
        <p:spPr>
          <a:xfrm>
            <a:off x="497604" y="5323621"/>
            <a:ext cx="226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IPC675</a:t>
            </a:r>
            <a:r>
              <a:rPr lang="en-US" altLang="zh-CN" b="1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</p:txBody>
      </p:sp>
      <p:cxnSp>
        <p:nvCxnSpPr>
          <p:cNvPr id="50" name="直接连接符 49"/>
          <p:cNvCxnSpPr/>
          <p:nvPr/>
        </p:nvCxnSpPr>
        <p:spPr>
          <a:xfrm flipV="1">
            <a:off x="7323070" y="5203048"/>
            <a:ext cx="1787343" cy="242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图片 5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10345" y="4360961"/>
            <a:ext cx="1604645" cy="1355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PTZ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788975" y="1320435"/>
            <a:ext cx="52033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570616" y="1185213"/>
            <a:ext cx="572711" cy="3007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24620" y="1498436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3193" y="2686104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0243" y="2401765"/>
            <a:ext cx="66892" cy="331867"/>
          </a:xfrm>
          <a:prstGeom prst="rect">
            <a:avLst/>
          </a:prstGeom>
          <a:noFill/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2843" y="1660059"/>
            <a:ext cx="91156" cy="5517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0617" y="2165612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2933" y="3440413"/>
            <a:ext cx="148665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TR-CE45-IN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1" name="图片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1669" y="2939549"/>
            <a:ext cx="353259" cy="58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直接连接符 11"/>
          <p:cNvCxnSpPr/>
          <p:nvPr/>
        </p:nvCxnSpPr>
        <p:spPr>
          <a:xfrm flipV="1">
            <a:off x="5908609" y="1876740"/>
            <a:ext cx="0" cy="670533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43936" y="4350393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3964" y="3941098"/>
            <a:ext cx="580948" cy="39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40756" y="3772984"/>
            <a:ext cx="445997" cy="54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68281" y="4902023"/>
            <a:ext cx="590947" cy="54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直接连接符 16"/>
          <p:cNvCxnSpPr/>
          <p:nvPr/>
        </p:nvCxnSpPr>
        <p:spPr>
          <a:xfrm>
            <a:off x="5573587" y="1876740"/>
            <a:ext cx="33502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165281" y="2547272"/>
            <a:ext cx="743329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280278" y="1318007"/>
            <a:ext cx="208132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10800000" flipH="1" flipV="1">
            <a:off x="2270979" y="1307400"/>
            <a:ext cx="9298" cy="4787436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6630" y="3479851"/>
            <a:ext cx="1448968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IPC62xx Series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IPC63xx </a:t>
            </a:r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IPC66xx Series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44004" y="2970670"/>
            <a:ext cx="2304320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</a:p>
          <a:p>
            <a:pPr algn="ctr"/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63366" y="1698115"/>
            <a:ext cx="2066452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93933" y="3868235"/>
            <a:ext cx="17462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82248" y="5012610"/>
            <a:ext cx="17462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Corner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57959" y="5090925"/>
            <a:ext cx="174629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 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(Longer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77137" y="2286578"/>
            <a:ext cx="244273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8779" y="1642169"/>
            <a:ext cx="215477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(500mm)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43936" y="5468720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2280277" y="5373652"/>
            <a:ext cx="148665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rot="16200000" flipH="1">
            <a:off x="7179857" y="4767829"/>
            <a:ext cx="1238257" cy="1057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5708757" y="4820742"/>
            <a:ext cx="647609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804007" y="5011243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TR-JB12-IN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7042266" y="4820741"/>
            <a:ext cx="762005" cy="2117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4792128" y="5378464"/>
            <a:ext cx="4050773" cy="1378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rot="5400000" flipH="1" flipV="1">
            <a:off x="5090685" y="4773116"/>
            <a:ext cx="1237200" cy="1059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485219" y="4298248"/>
            <a:ext cx="2042923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TR-UP08-A-IN</a:t>
            </a:r>
          </a:p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49284" y="5433594"/>
            <a:ext cx="2117256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 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TR-UC08-A-IN</a:t>
            </a:r>
          </a:p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 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850789" y="3872947"/>
            <a:ext cx="2359808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(Shorter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2280277" y="4170827"/>
            <a:ext cx="148665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5908609" y="1997025"/>
            <a:ext cx="193265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101431" y="1816602"/>
            <a:ext cx="572711" cy="300705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7607289" y="2177453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2280278" y="3259984"/>
            <a:ext cx="216495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4696878" y="4140205"/>
            <a:ext cx="4146023" cy="7364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2280277" y="1936880"/>
            <a:ext cx="28246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2280278" y="2607411"/>
            <a:ext cx="216495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2354610" y="1137587"/>
            <a:ext cx="8406523" cy="261512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114"/>
          <p:cNvSpPr txBox="1"/>
          <p:nvPr/>
        </p:nvSpPr>
        <p:spPr>
          <a:xfrm>
            <a:off x="9052076" y="1161079"/>
            <a:ext cx="1828800" cy="14157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 is for </a:t>
            </a:r>
            <a:r>
              <a:rPr lang="en-US" altLang="zh-CN" sz="1400" b="1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</a:t>
            </a:r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</a:t>
            </a:r>
          </a:p>
          <a:p>
            <a:pPr algn="ctr"/>
            <a:endParaRPr lang="en-US" altLang="zh-CN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 should take care of waterproof.</a:t>
            </a:r>
          </a:p>
        </p:txBody>
      </p:sp>
      <p:sp>
        <p:nvSpPr>
          <p:cNvPr id="52" name="TextBox 62"/>
          <p:cNvSpPr txBox="1"/>
          <p:nvPr/>
        </p:nvSpPr>
        <p:spPr>
          <a:xfrm>
            <a:off x="2310511" y="1058473"/>
            <a:ext cx="2066452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35359" y="5697388"/>
            <a:ext cx="652479" cy="648789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1843702" y="5810037"/>
            <a:ext cx="2359808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(Swan neck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2261432" y="6107293"/>
            <a:ext cx="177253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80"/>
          <p:cNvSpPr txBox="1"/>
          <p:nvPr/>
        </p:nvSpPr>
        <p:spPr>
          <a:xfrm>
            <a:off x="3797949" y="6284716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14" y="1225277"/>
            <a:ext cx="687343" cy="75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71" y="2723238"/>
            <a:ext cx="455573" cy="63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图片 59" descr="http://sgcdn.uniview.com/res/201511/10/20151110_1605273_1-B_788193_140445_0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6902"/>
          <a:stretch>
            <a:fillRect/>
          </a:stretch>
        </p:blipFill>
        <p:spPr bwMode="auto">
          <a:xfrm>
            <a:off x="6375511" y="4249237"/>
            <a:ext cx="655016" cy="81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图片 6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81938" y="2748107"/>
            <a:ext cx="445996" cy="617864"/>
          </a:xfrm>
          <a:prstGeom prst="rect">
            <a:avLst/>
          </a:prstGeom>
        </p:spPr>
      </p:pic>
      <p:pic>
        <p:nvPicPr>
          <p:cNvPr id="62" name="图片 61" descr="\\Info-server\产品资料库\09-01-产品图片库\IDG\12月渲染需求\6寸球\标准球\IPC6222E_X33UP_F_1712.png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6" t="12291" r="32810" b="16021"/>
          <a:stretch>
            <a:fillRect/>
          </a:stretch>
        </p:blipFill>
        <p:spPr bwMode="auto">
          <a:xfrm>
            <a:off x="363590" y="1976324"/>
            <a:ext cx="482804" cy="66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图片 6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44971" y="1976324"/>
            <a:ext cx="404789" cy="661552"/>
          </a:xfrm>
          <a:prstGeom prst="rect">
            <a:avLst/>
          </a:prstGeom>
        </p:spPr>
      </p:pic>
      <p:pic>
        <p:nvPicPr>
          <p:cNvPr id="64" name="图片 63" descr="http://sgcdn.uniview.com/res/201511/10/20151110_1605287_1-B_788242_140445_0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1" t="5000" r="11081" b="4167"/>
          <a:stretch>
            <a:fillRect/>
          </a:stretch>
        </p:blipFill>
        <p:spPr>
          <a:xfrm>
            <a:off x="3910257" y="4872120"/>
            <a:ext cx="813350" cy="66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938" y="1311795"/>
            <a:ext cx="443415" cy="60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866216" y="1301265"/>
            <a:ext cx="1043305" cy="2001520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40201" y="4813163"/>
            <a:ext cx="1270000" cy="1294130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938980" y="3629396"/>
            <a:ext cx="1008313" cy="1191345"/>
          </a:xfrm>
          <a:prstGeom prst="rect">
            <a:avLst/>
          </a:prstGeom>
        </p:spPr>
      </p:pic>
      <p:cxnSp>
        <p:nvCxnSpPr>
          <p:cNvPr id="70" name="直接连接符 69"/>
          <p:cNvCxnSpPr/>
          <p:nvPr/>
        </p:nvCxnSpPr>
        <p:spPr>
          <a:xfrm flipV="1">
            <a:off x="9917598" y="4147569"/>
            <a:ext cx="843535" cy="6418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V="1">
            <a:off x="9917598" y="5382145"/>
            <a:ext cx="843535" cy="6418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20"/>
          <p:cNvSpPr txBox="1"/>
          <p:nvPr/>
        </p:nvSpPr>
        <p:spPr>
          <a:xfrm>
            <a:off x="114942" y="4984400"/>
            <a:ext cx="1615550" cy="34842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IPC6424SR-X25-VF</a:t>
            </a: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6" r="30499"/>
          <a:stretch/>
        </p:blipFill>
        <p:spPr>
          <a:xfrm>
            <a:off x="477520" y="4140205"/>
            <a:ext cx="853440" cy="950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PTZ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91" name="组合 90"/>
          <p:cNvGrpSpPr>
            <a:grpSpLocks noChangeAspect="1"/>
          </p:cNvGrpSpPr>
          <p:nvPr/>
        </p:nvGrpSpPr>
        <p:grpSpPr>
          <a:xfrm>
            <a:off x="1788975" y="1058473"/>
            <a:ext cx="8564989" cy="5242291"/>
            <a:chOff x="1788975" y="1058473"/>
            <a:chExt cx="9091901" cy="5564793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788975" y="1320435"/>
              <a:ext cx="520331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4570616" y="1185213"/>
              <a:ext cx="572711" cy="300705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4124620" y="1498436"/>
              <a:ext cx="1560992" cy="338550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TR-UF45-A-IN</a:t>
              </a:r>
              <a:endParaRPr lang="zh-CN" altLang="en-US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23193" y="2686104"/>
              <a:ext cx="1560992" cy="338550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TR-SE45-IN</a:t>
              </a:r>
              <a:endParaRPr lang="zh-CN" altLang="en-US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7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0243" y="2401765"/>
              <a:ext cx="66892" cy="331867"/>
            </a:xfrm>
            <a:prstGeom prst="rect">
              <a:avLst/>
            </a:prstGeom>
            <a:noFill/>
          </p:spPr>
        </p:pic>
        <p:pic>
          <p:nvPicPr>
            <p:cNvPr id="8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22843" y="1660059"/>
              <a:ext cx="91156" cy="551712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4570617" y="2165612"/>
              <a:ext cx="1560992" cy="338550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TR-SE45-A-IN</a:t>
              </a:r>
              <a:endParaRPr lang="zh-CN" altLang="en-US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12933" y="3440413"/>
              <a:ext cx="1486659" cy="338550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TR-CE45-IN</a:t>
              </a:r>
              <a:endParaRPr lang="zh-CN" altLang="en-US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11" name="图片 10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51669" y="2939549"/>
              <a:ext cx="353259" cy="580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直接连接符 11"/>
            <p:cNvCxnSpPr/>
            <p:nvPr/>
          </p:nvCxnSpPr>
          <p:spPr>
            <a:xfrm flipV="1">
              <a:off x="5908609" y="1876740"/>
              <a:ext cx="0" cy="670533"/>
            </a:xfrm>
            <a:prstGeom prst="line">
              <a:avLst/>
            </a:prstGeom>
            <a:ln w="28575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543936" y="4350393"/>
              <a:ext cx="1560992" cy="338550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TR-WE45-IN</a:t>
              </a:r>
              <a:endParaRPr lang="zh-CN" altLang="en-US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33964" y="3941098"/>
              <a:ext cx="580948" cy="39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图片 14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240756" y="3772984"/>
              <a:ext cx="445997" cy="54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168281" y="4902023"/>
              <a:ext cx="590947" cy="54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直接连接符 16"/>
            <p:cNvCxnSpPr/>
            <p:nvPr/>
          </p:nvCxnSpPr>
          <p:spPr>
            <a:xfrm>
              <a:off x="5573587" y="1876740"/>
              <a:ext cx="335023" cy="0"/>
            </a:xfrm>
            <a:prstGeom prst="line">
              <a:avLst/>
            </a:prstGeom>
            <a:ln w="28575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5165281" y="2547272"/>
              <a:ext cx="743329" cy="0"/>
            </a:xfrm>
            <a:prstGeom prst="line">
              <a:avLst/>
            </a:prstGeom>
            <a:ln w="28575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2280278" y="1318007"/>
              <a:ext cx="2081321" cy="0"/>
            </a:xfrm>
            <a:prstGeom prst="line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rot="10800000" flipH="1" flipV="1">
              <a:off x="2270979" y="1307400"/>
              <a:ext cx="9298" cy="4787436"/>
            </a:xfrm>
            <a:prstGeom prst="line">
              <a:avLst/>
            </a:prstGeom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244004" y="2970670"/>
              <a:ext cx="2304320" cy="71875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Pendent  mount (200mm)</a:t>
              </a:r>
            </a:p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(support side cabling)</a:t>
              </a:r>
            </a:p>
            <a:p>
              <a:pPr algn="ctr"/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63366" y="1698115"/>
              <a:ext cx="2066452" cy="522732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Pendent  mount adaptor</a:t>
              </a:r>
            </a:p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(support side cabling)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93933" y="3868235"/>
              <a:ext cx="1746299" cy="338550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Pole mount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82248" y="5012610"/>
              <a:ext cx="1746299" cy="338550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Corner mount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57959" y="5090925"/>
              <a:ext cx="1746299" cy="522732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Wall mount </a:t>
              </a:r>
            </a:p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(Longer bracket)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77137" y="2286578"/>
              <a:ext cx="2442732" cy="338550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Pendent  mount (200mm)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18779" y="1642169"/>
              <a:ext cx="2154771" cy="338550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Pendent  mount (500mm)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43936" y="5468720"/>
              <a:ext cx="1560992" cy="338550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TR-WE45-A-IN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2280277" y="5373652"/>
              <a:ext cx="1486659" cy="0"/>
            </a:xfrm>
            <a:prstGeom prst="line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7793700" y="4153986"/>
              <a:ext cx="17360" cy="219219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5708757" y="4820742"/>
              <a:ext cx="647609" cy="1"/>
            </a:xfrm>
            <a:prstGeom prst="line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804007" y="5011243"/>
              <a:ext cx="1560992" cy="338550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TR-JB12-IN</a:t>
              </a:r>
              <a:endParaRPr lang="zh-CN" altLang="en-US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7042266" y="4820741"/>
              <a:ext cx="762005" cy="2117"/>
            </a:xfrm>
            <a:prstGeom prst="line">
              <a:avLst/>
            </a:prstGeom>
            <a:ln w="28575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4792128" y="5378464"/>
              <a:ext cx="4050773" cy="13780"/>
            </a:xfrm>
            <a:prstGeom prst="line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rot="5400000" flipH="1" flipV="1">
              <a:off x="5090685" y="4773116"/>
              <a:ext cx="1237200" cy="1059"/>
            </a:xfrm>
            <a:prstGeom prst="line">
              <a:avLst/>
            </a:prstGeom>
            <a:ln w="28575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8485219" y="4298248"/>
              <a:ext cx="2042923" cy="522732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Steel</a:t>
              </a:r>
              <a:r>
                <a:rPr lang="zh-CN" altLang="en-US" sz="1200" b="1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：</a:t>
              </a:r>
              <a:r>
                <a:rPr lang="en-US" altLang="zh-CN" sz="12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TR-UP08-A-IN</a:t>
              </a:r>
            </a:p>
            <a:p>
              <a:pPr algn="ctr"/>
              <a:r>
                <a:rPr lang="en-US" altLang="zh-CN" sz="1200" b="1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Al Alloy</a:t>
              </a:r>
              <a:r>
                <a:rPr lang="zh-CN" altLang="en-US" sz="1200" b="1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：</a:t>
              </a:r>
              <a:r>
                <a:rPr lang="en-US" altLang="zh-CN" sz="12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TR-UP08-B-IN</a:t>
              </a:r>
              <a:endParaRPr lang="zh-CN" altLang="en-US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449283" y="5433594"/>
              <a:ext cx="2117256" cy="522732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Steel </a:t>
              </a:r>
              <a:r>
                <a:rPr lang="zh-CN" altLang="en-US" sz="1200" b="1" dirty="0"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：</a:t>
              </a:r>
              <a:r>
                <a:rPr lang="en-US" altLang="zh-CN" sz="1200" dirty="0"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TR-UC08-A-IN</a:t>
              </a:r>
            </a:p>
            <a:p>
              <a:pPr algn="ctr"/>
              <a:r>
                <a:rPr lang="en-US" altLang="zh-CN" sz="1200" b="1" dirty="0"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Al Alloy </a:t>
              </a:r>
              <a:r>
                <a:rPr lang="zh-CN" altLang="en-US" sz="1200" b="1" dirty="0"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：</a:t>
              </a:r>
              <a:r>
                <a:rPr lang="en-US" altLang="zh-CN" sz="1200" b="1" dirty="0"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zh-CN" sz="1200" dirty="0"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TR-UC08-B-IN</a:t>
              </a:r>
              <a:endParaRPr lang="zh-CN" altLang="en-US" sz="12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850789" y="3872947"/>
              <a:ext cx="2359808" cy="522732"/>
            </a:xfrm>
            <a:prstGeom prst="rect">
              <a:avLst/>
            </a:prstGeom>
          </p:spPr>
          <p:txBody>
            <a:bodyPr wrap="square" lIns="121917" tIns="60958" rIns="121917" bIns="60958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Wall mount</a:t>
              </a:r>
            </a:p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 (Shorter bracket)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2280277" y="4170827"/>
              <a:ext cx="1486659" cy="0"/>
            </a:xfrm>
            <a:prstGeom prst="line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5908609" y="1997025"/>
              <a:ext cx="1932656" cy="0"/>
            </a:xfrm>
            <a:prstGeom prst="line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8101431" y="1816602"/>
              <a:ext cx="572711" cy="300705"/>
            </a:xfrm>
            <a:prstGeom prst="rect">
              <a:avLst/>
            </a:prstGeom>
            <a:noFill/>
          </p:spPr>
        </p:pic>
        <p:sp>
          <p:nvSpPr>
            <p:cNvPr id="44" name="TextBox 43"/>
            <p:cNvSpPr txBox="1"/>
            <p:nvPr/>
          </p:nvSpPr>
          <p:spPr>
            <a:xfrm>
              <a:off x="7607289" y="2177453"/>
              <a:ext cx="1560992" cy="338550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TR-UF45-A-IN</a:t>
              </a:r>
              <a:endParaRPr lang="zh-CN" altLang="en-US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2280278" y="3259984"/>
              <a:ext cx="2164953" cy="0"/>
            </a:xfrm>
            <a:prstGeom prst="line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4696878" y="4140205"/>
              <a:ext cx="4146023" cy="7364"/>
            </a:xfrm>
            <a:prstGeom prst="line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2280277" y="1936880"/>
              <a:ext cx="2824651" cy="0"/>
            </a:xfrm>
            <a:prstGeom prst="line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2280278" y="2607411"/>
              <a:ext cx="2164953" cy="0"/>
            </a:xfrm>
            <a:prstGeom prst="line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矩形 49"/>
            <p:cNvSpPr/>
            <p:nvPr/>
          </p:nvSpPr>
          <p:spPr>
            <a:xfrm>
              <a:off x="2354610" y="1137587"/>
              <a:ext cx="8406523" cy="261512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TextBox 114"/>
            <p:cNvSpPr txBox="1"/>
            <p:nvPr/>
          </p:nvSpPr>
          <p:spPr>
            <a:xfrm>
              <a:off x="9052076" y="1161079"/>
              <a:ext cx="1828800" cy="130683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r>
                <a:rPr lang="en-US" altLang="zh-CN" sz="1200" dirty="0"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Pendent  mount adaptor is for </a:t>
              </a:r>
              <a:r>
                <a:rPr lang="en-US" altLang="zh-CN" sz="1200" b="1" dirty="0"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indoor</a:t>
              </a:r>
              <a:r>
                <a:rPr lang="en-US" altLang="zh-CN" sz="1200" dirty="0"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.</a:t>
              </a:r>
            </a:p>
            <a:p>
              <a:pPr algn="ctr"/>
              <a:endPara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  <a:p>
              <a:r>
                <a:rPr lang="en-US" altLang="zh-CN" sz="1200" dirty="0"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Outdoor installation should take care of waterproof.</a:t>
              </a:r>
            </a:p>
          </p:txBody>
        </p:sp>
        <p:sp>
          <p:nvSpPr>
            <p:cNvPr id="52" name="TextBox 62"/>
            <p:cNvSpPr txBox="1"/>
            <p:nvPr/>
          </p:nvSpPr>
          <p:spPr>
            <a:xfrm>
              <a:off x="2310511" y="1058473"/>
              <a:ext cx="2066452" cy="553994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Pendent  mount adaptor</a:t>
              </a:r>
            </a:p>
            <a:p>
              <a:pPr algn="ctr"/>
              <a:r>
                <a:rPr lang="en-US" altLang="zh-CN" sz="14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(support side cabling)</a:t>
              </a:r>
              <a:endPara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35359" y="5697388"/>
              <a:ext cx="652479" cy="648789"/>
            </a:xfrm>
            <a:prstGeom prst="rect">
              <a:avLst/>
            </a:prstGeom>
          </p:spPr>
        </p:pic>
        <p:sp>
          <p:nvSpPr>
            <p:cNvPr id="54" name="矩形 53"/>
            <p:cNvSpPr/>
            <p:nvPr/>
          </p:nvSpPr>
          <p:spPr>
            <a:xfrm>
              <a:off x="1843702" y="5810037"/>
              <a:ext cx="2359808" cy="522732"/>
            </a:xfrm>
            <a:prstGeom prst="rect">
              <a:avLst/>
            </a:prstGeom>
          </p:spPr>
          <p:txBody>
            <a:bodyPr wrap="square" lIns="121917" tIns="60958" rIns="121917" bIns="60958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Wall mount</a:t>
              </a:r>
            </a:p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 (Swan neck bracket)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2261432" y="6107293"/>
              <a:ext cx="1772532" cy="0"/>
            </a:xfrm>
            <a:prstGeom prst="line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80"/>
            <p:cNvSpPr txBox="1"/>
            <p:nvPr/>
          </p:nvSpPr>
          <p:spPr>
            <a:xfrm>
              <a:off x="3797949" y="6284716"/>
              <a:ext cx="1560992" cy="338550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TR-WE45-B-IN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60" name="图片 59" descr="http://sgcdn.uniview.com/res/201511/10/20151110_1605273_1-B_788193_140445_0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r="26902"/>
            <a:stretch>
              <a:fillRect/>
            </a:stretch>
          </p:blipFill>
          <p:spPr bwMode="auto">
            <a:xfrm>
              <a:off x="6375511" y="4249237"/>
              <a:ext cx="655016" cy="816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图片 63" descr="http://sgcdn.uniview.com/res/201511/10/20151110_1605287_1-B_788242_140445_0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81" t="5000" r="11081" b="4167"/>
            <a:stretch>
              <a:fillRect/>
            </a:stretch>
          </p:blipFill>
          <p:spPr>
            <a:xfrm>
              <a:off x="3910257" y="4872120"/>
              <a:ext cx="813350" cy="669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0" name="直接连接符 69"/>
            <p:cNvCxnSpPr/>
            <p:nvPr/>
          </p:nvCxnSpPr>
          <p:spPr>
            <a:xfrm flipV="1">
              <a:off x="9917598" y="4147569"/>
              <a:ext cx="843535" cy="6418"/>
            </a:xfrm>
            <a:prstGeom prst="line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V="1">
              <a:off x="9917598" y="5382145"/>
              <a:ext cx="843535" cy="6418"/>
            </a:xfrm>
            <a:prstGeom prst="line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直接连接符 92"/>
          <p:cNvCxnSpPr/>
          <p:nvPr/>
        </p:nvCxnSpPr>
        <p:spPr>
          <a:xfrm flipV="1">
            <a:off x="7445702" y="6027103"/>
            <a:ext cx="2792549" cy="2170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图片 94"/>
          <p:cNvPicPr/>
          <p:nvPr/>
        </p:nvPicPr>
        <p:blipFill>
          <a:blip r:embed="rId12"/>
          <a:stretch>
            <a:fillRect/>
          </a:stretch>
        </p:blipFill>
        <p:spPr>
          <a:xfrm rot="21369023">
            <a:off x="10636390" y="1241554"/>
            <a:ext cx="1323975" cy="1628775"/>
          </a:xfrm>
          <a:prstGeom prst="rect">
            <a:avLst/>
          </a:prstGeom>
        </p:spPr>
      </p:pic>
      <p:pic>
        <p:nvPicPr>
          <p:cNvPr id="96" name="图片 9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75195" y="5672476"/>
            <a:ext cx="749127" cy="1159680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 rotWithShape="1">
          <a:blip r:embed="rId14"/>
          <a:srcRect t="19735" r="20304"/>
          <a:stretch/>
        </p:blipFill>
        <p:spPr>
          <a:xfrm>
            <a:off x="10786958" y="4562157"/>
            <a:ext cx="925602" cy="1026404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833213" y="3282727"/>
            <a:ext cx="692984" cy="1195515"/>
          </a:xfrm>
          <a:prstGeom prst="rect">
            <a:avLst/>
          </a:prstGeom>
        </p:spPr>
      </p:pic>
      <p:sp>
        <p:nvSpPr>
          <p:cNvPr id="99" name="TextBox 24"/>
          <p:cNvSpPr txBox="1"/>
          <p:nvPr/>
        </p:nvSpPr>
        <p:spPr>
          <a:xfrm>
            <a:off x="7171485" y="5702041"/>
            <a:ext cx="154271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00" name="图片 99" descr="4寸球全局定点红外款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9" r="34123"/>
          <a:stretch/>
        </p:blipFill>
        <p:spPr bwMode="auto">
          <a:xfrm>
            <a:off x="194215" y="973733"/>
            <a:ext cx="782625" cy="1246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图片 100" descr="4寸球全局定点白光款1.1595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0" r="34330"/>
          <a:stretch/>
        </p:blipFill>
        <p:spPr bwMode="auto">
          <a:xfrm>
            <a:off x="991314" y="976708"/>
            <a:ext cx="753460" cy="123652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TextBox 20"/>
          <p:cNvSpPr txBox="1"/>
          <p:nvPr/>
        </p:nvSpPr>
        <p:spPr>
          <a:xfrm>
            <a:off x="156441" y="2237391"/>
            <a:ext cx="1615550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IPC94144 Series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44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PTZ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645387" y="1368596"/>
            <a:ext cx="52783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3706" y="3882500"/>
            <a:ext cx="452429" cy="55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0186" y="5006212"/>
            <a:ext cx="599468" cy="55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接连接符 5"/>
          <p:cNvCxnSpPr/>
          <p:nvPr/>
        </p:nvCxnSpPr>
        <p:spPr>
          <a:xfrm>
            <a:off x="6181339" y="4215047"/>
            <a:ext cx="0" cy="116044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181339" y="4215047"/>
            <a:ext cx="120647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173219" y="5225097"/>
            <a:ext cx="136895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994600" y="4372391"/>
            <a:ext cx="715813" cy="2555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173219" y="1368052"/>
            <a:ext cx="0" cy="4753091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40552" y="5471284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8768" y="4654309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TR-JB12-IN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598828" y="4372387"/>
            <a:ext cx="582511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824054" y="5225097"/>
            <a:ext cx="135728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994600" y="4372387"/>
            <a:ext cx="0" cy="544987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 descr="\\info-server\产品资料库\09-01-产品图片库\01-国内\01-摄像机\HIC6821-HX22IR\png\HIC6821-HX22IR_F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t="12043" r="16963" b="11290"/>
          <a:stretch>
            <a:fillRect/>
          </a:stretch>
        </p:blipFill>
        <p:spPr bwMode="auto">
          <a:xfrm>
            <a:off x="615191" y="1320109"/>
            <a:ext cx="515102" cy="90808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1969806" y="4956703"/>
            <a:ext cx="1771481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 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(Longer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42550" y="3915760"/>
            <a:ext cx="177148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17954" y="5102009"/>
            <a:ext cx="177148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Corner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9982" y="4401580"/>
            <a:ext cx="225047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TR-UP08-A-IN</a:t>
            </a:r>
          </a:p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97684" y="5532827"/>
            <a:ext cx="214903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 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TR-UC08-A-IN</a:t>
            </a:r>
          </a:p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 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6181339" y="5375487"/>
            <a:ext cx="120647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4510768" y="1181875"/>
            <a:ext cx="580969" cy="307729"/>
          </a:xfrm>
          <a:prstGeom prst="rect">
            <a:avLst/>
          </a:prstGeom>
          <a:noFill/>
        </p:spPr>
      </p:pic>
      <p:sp>
        <p:nvSpPr>
          <p:cNvPr id="26" name="TextBox 50"/>
          <p:cNvSpPr txBox="1"/>
          <p:nvPr/>
        </p:nvSpPr>
        <p:spPr>
          <a:xfrm>
            <a:off x="4058339" y="1551150"/>
            <a:ext cx="1583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TextBox 65"/>
          <p:cNvSpPr txBox="1"/>
          <p:nvPr/>
        </p:nvSpPr>
        <p:spPr>
          <a:xfrm>
            <a:off x="4056892" y="2766559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8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4716" y="2475580"/>
            <a:ext cx="67857" cy="339619"/>
          </a:xfrm>
          <a:prstGeom prst="rect">
            <a:avLst/>
          </a:prstGeom>
          <a:noFill/>
        </p:spPr>
      </p:pic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75283" y="1716551"/>
            <a:ext cx="92471" cy="564597"/>
          </a:xfrm>
          <a:prstGeom prst="rect">
            <a:avLst/>
          </a:prstGeom>
          <a:noFill/>
        </p:spPr>
      </p:pic>
      <p:sp>
        <p:nvSpPr>
          <p:cNvPr id="30" name="TextBox 68"/>
          <p:cNvSpPr txBox="1"/>
          <p:nvPr/>
        </p:nvSpPr>
        <p:spPr>
          <a:xfrm>
            <a:off x="4510768" y="2233909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1" name="TextBox 89"/>
          <p:cNvSpPr txBox="1"/>
          <p:nvPr/>
        </p:nvSpPr>
        <p:spPr>
          <a:xfrm>
            <a:off x="4147928" y="3538484"/>
            <a:ext cx="1508096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TR-CE45-IN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2" name="图片 3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94432" y="3054399"/>
            <a:ext cx="358353" cy="5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直接连接符 32"/>
          <p:cNvCxnSpPr/>
          <p:nvPr/>
        </p:nvCxnSpPr>
        <p:spPr>
          <a:xfrm flipV="1">
            <a:off x="5868053" y="1938291"/>
            <a:ext cx="0" cy="686195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5528200" y="1938291"/>
            <a:ext cx="33985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5114005" y="2624485"/>
            <a:ext cx="754048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2187402" y="1366509"/>
            <a:ext cx="21113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61"/>
          <p:cNvSpPr txBox="1"/>
          <p:nvPr/>
        </p:nvSpPr>
        <p:spPr>
          <a:xfrm>
            <a:off x="2111998" y="3065518"/>
            <a:ext cx="2337549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</a:p>
          <a:p>
            <a:pPr algn="ctr"/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8" name="TextBox 62"/>
          <p:cNvSpPr txBox="1"/>
          <p:nvPr/>
        </p:nvSpPr>
        <p:spPr>
          <a:xfrm>
            <a:off x="5842550" y="1771182"/>
            <a:ext cx="20962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9" name="TextBox 105"/>
          <p:cNvSpPr txBox="1"/>
          <p:nvPr/>
        </p:nvSpPr>
        <p:spPr>
          <a:xfrm>
            <a:off x="2197733" y="1741453"/>
            <a:ext cx="218584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(500mm)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5868054" y="2061387"/>
            <a:ext cx="196052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8092497" y="1876750"/>
            <a:ext cx="580969" cy="307729"/>
          </a:xfrm>
          <a:prstGeom prst="rect">
            <a:avLst/>
          </a:prstGeom>
          <a:noFill/>
        </p:spPr>
      </p:pic>
      <p:sp>
        <p:nvSpPr>
          <p:cNvPr id="42" name="TextBox 82"/>
          <p:cNvSpPr txBox="1"/>
          <p:nvPr/>
        </p:nvSpPr>
        <p:spPr>
          <a:xfrm>
            <a:off x="7591230" y="2246027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2187402" y="3353844"/>
            <a:ext cx="219617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2187402" y="1999837"/>
            <a:ext cx="286538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2187402" y="2686028"/>
            <a:ext cx="219617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2262805" y="1116746"/>
            <a:ext cx="8434787" cy="268479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114"/>
          <p:cNvSpPr txBox="1"/>
          <p:nvPr/>
        </p:nvSpPr>
        <p:spPr>
          <a:xfrm>
            <a:off x="8924279" y="1122447"/>
            <a:ext cx="1911018" cy="14157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 is for </a:t>
            </a:r>
            <a:r>
              <a:rPr lang="en-US" altLang="zh-CN" sz="1400" b="1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</a:t>
            </a:r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</a:t>
            </a:r>
          </a:p>
          <a:p>
            <a:endParaRPr lang="en-US" altLang="zh-CN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 should take care of waterproof.</a:t>
            </a:r>
          </a:p>
        </p:txBody>
      </p:sp>
      <p:sp>
        <p:nvSpPr>
          <p:cNvPr id="48" name="TextBox 62"/>
          <p:cNvSpPr txBox="1"/>
          <p:nvPr/>
        </p:nvSpPr>
        <p:spPr>
          <a:xfrm>
            <a:off x="2176596" y="1062483"/>
            <a:ext cx="20962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79285" y="5701666"/>
            <a:ext cx="661888" cy="663943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1841661" y="5842866"/>
            <a:ext cx="2393836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(Swan neck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2179779" y="6121144"/>
            <a:ext cx="17980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80"/>
          <p:cNvSpPr txBox="1"/>
          <p:nvPr/>
        </p:nvSpPr>
        <p:spPr>
          <a:xfrm>
            <a:off x="3738454" y="6302709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-18334" y="2304968"/>
            <a:ext cx="2064185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IPC68xx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 /TIC6831ER-F50-4X38P</a:t>
            </a:r>
          </a:p>
        </p:txBody>
      </p:sp>
      <p:pic>
        <p:nvPicPr>
          <p:cNvPr id="54" name="图片 53" descr="http://sgcdn.uniview.com/res/201511/10/20151110_1605273_1-B_788193_140445_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6902"/>
          <a:stretch>
            <a:fillRect/>
          </a:stretch>
        </p:blipFill>
        <p:spPr bwMode="auto">
          <a:xfrm>
            <a:off x="4736982" y="3882501"/>
            <a:ext cx="754580" cy="83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图片 54" descr="http://sgcdn.uniview.com/res/201511/10/20151110_1605287_1-B_788242_140445_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1" t="5000" r="11081" b="4167"/>
          <a:stretch>
            <a:fillRect/>
          </a:stretch>
        </p:blipFill>
        <p:spPr>
          <a:xfrm>
            <a:off x="3727213" y="4953987"/>
            <a:ext cx="763708" cy="62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26"/>
          <p:cNvSpPr txBox="1"/>
          <p:nvPr/>
        </p:nvSpPr>
        <p:spPr>
          <a:xfrm>
            <a:off x="2052411" y="2368940"/>
            <a:ext cx="244273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98429" y="1365906"/>
            <a:ext cx="1023620" cy="191516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3"/>
          <a:srcRect r="15747"/>
          <a:stretch>
            <a:fillRect/>
          </a:stretch>
        </p:blipFill>
        <p:spPr>
          <a:xfrm>
            <a:off x="10756044" y="4960309"/>
            <a:ext cx="1146810" cy="1184275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35339" y="3774764"/>
            <a:ext cx="1174115" cy="1185545"/>
          </a:xfrm>
          <a:prstGeom prst="rect">
            <a:avLst/>
          </a:prstGeom>
        </p:spPr>
      </p:pic>
      <p:cxnSp>
        <p:nvCxnSpPr>
          <p:cNvPr id="60" name="直接连接符 59"/>
          <p:cNvCxnSpPr/>
          <p:nvPr/>
        </p:nvCxnSpPr>
        <p:spPr>
          <a:xfrm>
            <a:off x="8672638" y="5404050"/>
            <a:ext cx="1841646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8507099" y="4241610"/>
            <a:ext cx="2007185" cy="200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2" t="6039" r="25013" b="12458"/>
          <a:stretch>
            <a:fillRect/>
          </a:stretch>
        </p:blipFill>
        <p:spPr>
          <a:xfrm flipH="1">
            <a:off x="-118923" y="1153791"/>
            <a:ext cx="885649" cy="1117162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6" t="13046" r="28721" b="16358"/>
          <a:stretch>
            <a:fillRect/>
          </a:stretch>
        </p:blipFill>
        <p:spPr>
          <a:xfrm>
            <a:off x="1079869" y="1244687"/>
            <a:ext cx="727492" cy="9935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Box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999866" y="1204705"/>
            <a:ext cx="0" cy="411305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684671" y="1201438"/>
            <a:ext cx="32967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15"/>
          <p:cNvGrpSpPr/>
          <p:nvPr/>
        </p:nvGrpSpPr>
        <p:grpSpPr>
          <a:xfrm>
            <a:off x="4875494" y="1465575"/>
            <a:ext cx="1610853" cy="931421"/>
            <a:chOff x="6887287" y="4797152"/>
            <a:chExt cx="2110853" cy="1182989"/>
          </a:xfrm>
        </p:grpSpPr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68344" y="4797152"/>
              <a:ext cx="562285" cy="792088"/>
            </a:xfrm>
            <a:prstGeom prst="rect">
              <a:avLst/>
            </a:prstGeom>
            <a:noFill/>
          </p:spPr>
        </p:pic>
        <p:sp>
          <p:nvSpPr>
            <p:cNvPr id="29" name="TextBox 28"/>
            <p:cNvSpPr txBox="1"/>
            <p:nvPr/>
          </p:nvSpPr>
          <p:spPr>
            <a:xfrm>
              <a:off x="6887287" y="5589236"/>
              <a:ext cx="2110853" cy="390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TR-UM06-A-IN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3015964" y="1773628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30005" y="2044480"/>
            <a:ext cx="208127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IPC54X/IPC56X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129873" y="1254995"/>
            <a:ext cx="198967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Indoor installation: </a:t>
            </a:r>
          </a:p>
          <a:p>
            <a:r>
              <a:rPr lang="en-US" altLang="zh-CN" sz="1400" dirty="0"/>
              <a:t>Pendent  mount</a:t>
            </a:r>
            <a:endParaRPr lang="zh-CN" altLang="en-US" sz="1400" dirty="0"/>
          </a:p>
        </p:txBody>
      </p:sp>
      <p:cxnSp>
        <p:nvCxnSpPr>
          <p:cNvPr id="69" name="直接连接符 68"/>
          <p:cNvCxnSpPr/>
          <p:nvPr/>
        </p:nvCxnSpPr>
        <p:spPr>
          <a:xfrm>
            <a:off x="2999867" y="1204700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207454" y="894731"/>
            <a:ext cx="183681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Indoor Wall mount</a:t>
            </a:r>
            <a:endParaRPr lang="zh-CN" altLang="en-US" sz="1400" dirty="0"/>
          </a:p>
        </p:txBody>
      </p:sp>
      <p:grpSp>
        <p:nvGrpSpPr>
          <p:cNvPr id="71" name="组合 49"/>
          <p:cNvGrpSpPr/>
          <p:nvPr/>
        </p:nvGrpSpPr>
        <p:grpSpPr>
          <a:xfrm>
            <a:off x="4888342" y="922387"/>
            <a:ext cx="1465412" cy="593091"/>
            <a:chOff x="4031935" y="178768"/>
            <a:chExt cx="1600223" cy="688945"/>
          </a:xfrm>
        </p:grpSpPr>
        <p:pic>
          <p:nvPicPr>
            <p:cNvPr id="72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3988" y="178768"/>
              <a:ext cx="576064" cy="310826"/>
            </a:xfrm>
            <a:prstGeom prst="rect">
              <a:avLst/>
            </a:prstGeom>
            <a:noFill/>
          </p:spPr>
        </p:pic>
        <p:sp>
          <p:nvSpPr>
            <p:cNvPr id="73" name="TextBox 72"/>
            <p:cNvSpPr txBox="1"/>
            <p:nvPr/>
          </p:nvSpPr>
          <p:spPr>
            <a:xfrm>
              <a:off x="4031935" y="510194"/>
              <a:ext cx="1600223" cy="357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TR-WM06-C-IN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84" name="图片 8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1" t="33320" r="16991" b="28721"/>
          <a:stretch>
            <a:fillRect/>
          </a:stretch>
        </p:blipFill>
        <p:spPr>
          <a:xfrm>
            <a:off x="1340167" y="1059369"/>
            <a:ext cx="935438" cy="439808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7" t="33904" r="17184" b="29597"/>
          <a:stretch>
            <a:fillRect/>
          </a:stretch>
        </p:blipFill>
        <p:spPr>
          <a:xfrm>
            <a:off x="1368633" y="1563425"/>
            <a:ext cx="918168" cy="420406"/>
          </a:xfrm>
          <a:prstGeom prst="rect">
            <a:avLst/>
          </a:prstGeom>
        </p:spPr>
      </p:pic>
      <p:pic>
        <p:nvPicPr>
          <p:cNvPr id="7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58765" y="1419785"/>
            <a:ext cx="660538" cy="72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606" y="800515"/>
            <a:ext cx="930996" cy="581872"/>
          </a:xfrm>
          <a:prstGeom prst="rect">
            <a:avLst/>
          </a:prstGeom>
        </p:spPr>
      </p:pic>
      <p:cxnSp>
        <p:nvCxnSpPr>
          <p:cNvPr id="90" name="直接连接符 89"/>
          <p:cNvCxnSpPr/>
          <p:nvPr/>
        </p:nvCxnSpPr>
        <p:spPr>
          <a:xfrm>
            <a:off x="6367802" y="1201438"/>
            <a:ext cx="3664780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6425096" y="1757646"/>
            <a:ext cx="3664780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>
            <a:off x="2990198" y="5317763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3001179" y="4410094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2985390" y="3389287"/>
            <a:ext cx="229083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组合 102"/>
          <p:cNvGrpSpPr/>
          <p:nvPr/>
        </p:nvGrpSpPr>
        <p:grpSpPr>
          <a:xfrm>
            <a:off x="5215659" y="3098109"/>
            <a:ext cx="1224136" cy="649903"/>
            <a:chOff x="6096000" y="4149080"/>
            <a:chExt cx="1224136" cy="649903"/>
          </a:xfrm>
        </p:grpSpPr>
        <p:sp>
          <p:nvSpPr>
            <p:cNvPr id="104" name="TextBox 39"/>
            <p:cNvSpPr txBox="1"/>
            <p:nvPr/>
          </p:nvSpPr>
          <p:spPr>
            <a:xfrm>
              <a:off x="6096000" y="4491206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HS-217S-B-NB</a:t>
              </a:r>
            </a:p>
          </p:txBody>
        </p:sp>
        <p:pic>
          <p:nvPicPr>
            <p:cNvPr id="105" name="Picture 1"/>
            <p:cNvPicPr>
              <a:picLocks noChangeAspect="1" noChangeArrowheads="1"/>
            </p:cNvPicPr>
            <p:nvPr/>
          </p:nvPicPr>
          <p:blipFill>
            <a:blip r:embed="rId9" cstate="print">
              <a:lum contrast="20000"/>
            </a:blip>
            <a:srcRect/>
            <a:stretch>
              <a:fillRect/>
            </a:stretch>
          </p:blipFill>
          <p:spPr>
            <a:xfrm>
              <a:off x="6168008" y="4149080"/>
              <a:ext cx="1080135" cy="419100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</p:grpSp>
      <p:grpSp>
        <p:nvGrpSpPr>
          <p:cNvPr id="106" name="组合 105"/>
          <p:cNvGrpSpPr/>
          <p:nvPr/>
        </p:nvGrpSpPr>
        <p:grpSpPr>
          <a:xfrm>
            <a:off x="4957011" y="4137403"/>
            <a:ext cx="1411605" cy="624716"/>
            <a:chOff x="6017416" y="4149080"/>
            <a:chExt cx="1302720" cy="674564"/>
          </a:xfrm>
        </p:grpSpPr>
        <p:sp>
          <p:nvSpPr>
            <p:cNvPr id="107" name="TextBox 39"/>
            <p:cNvSpPr txBox="1"/>
            <p:nvPr/>
          </p:nvSpPr>
          <p:spPr>
            <a:xfrm>
              <a:off x="6017416" y="4491308"/>
              <a:ext cx="1302720" cy="332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HS-217SHB-B-NB</a:t>
              </a:r>
            </a:p>
          </p:txBody>
        </p:sp>
        <p:pic>
          <p:nvPicPr>
            <p:cNvPr id="108" name="Picture 1"/>
            <p:cNvPicPr>
              <a:picLocks noChangeAspect="1" noChangeArrowheads="1"/>
            </p:cNvPicPr>
            <p:nvPr/>
          </p:nvPicPr>
          <p:blipFill>
            <a:blip r:embed="rId9" cstate="print">
              <a:lum contrast="20000"/>
            </a:blip>
            <a:srcRect/>
            <a:stretch>
              <a:fillRect/>
            </a:stretch>
          </p:blipFill>
          <p:spPr>
            <a:xfrm>
              <a:off x="6168008" y="4149080"/>
              <a:ext cx="1080135" cy="419100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</p:grpSp>
      <p:grpSp>
        <p:nvGrpSpPr>
          <p:cNvPr id="109" name="组合 108"/>
          <p:cNvGrpSpPr/>
          <p:nvPr/>
        </p:nvGrpSpPr>
        <p:grpSpPr>
          <a:xfrm>
            <a:off x="4933530" y="5063414"/>
            <a:ext cx="1644192" cy="875010"/>
            <a:chOff x="6049905" y="5373216"/>
            <a:chExt cx="1623207" cy="963270"/>
          </a:xfrm>
        </p:grpSpPr>
        <p:pic>
          <p:nvPicPr>
            <p:cNvPr id="110" name="Picture 4"/>
            <p:cNvPicPr>
              <a:picLocks noChangeAspect="1" noChangeArrowheads="1"/>
            </p:cNvPicPr>
            <p:nvPr/>
          </p:nvPicPr>
          <p:blipFill>
            <a:blip r:embed="rId10" cstate="print">
              <a:lum contrast="20000"/>
            </a:blip>
            <a:srcRect/>
            <a:stretch>
              <a:fillRect/>
            </a:stretch>
          </p:blipFill>
          <p:spPr>
            <a:xfrm>
              <a:off x="6240016" y="5373216"/>
              <a:ext cx="1049655" cy="387350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  <p:sp>
          <p:nvSpPr>
            <p:cNvPr id="111" name="TextBox 92"/>
            <p:cNvSpPr txBox="1"/>
            <p:nvPr/>
          </p:nvSpPr>
          <p:spPr>
            <a:xfrm>
              <a:off x="6049905" y="5760490"/>
              <a:ext cx="1623207" cy="575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HS-217SHB-IR-B-NB</a:t>
              </a:r>
            </a:p>
          </p:txBody>
        </p:sp>
      </p:grpSp>
      <p:cxnSp>
        <p:nvCxnSpPr>
          <p:cNvPr id="112" name="直接连接符 111"/>
          <p:cNvCxnSpPr/>
          <p:nvPr/>
        </p:nvCxnSpPr>
        <p:spPr>
          <a:xfrm>
            <a:off x="6937960" y="3405690"/>
            <a:ext cx="0" cy="194797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/>
          <p:cNvCxnSpPr/>
          <p:nvPr/>
        </p:nvCxnSpPr>
        <p:spPr>
          <a:xfrm>
            <a:off x="6486347" y="3384282"/>
            <a:ext cx="46284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/>
          <p:nvPr/>
        </p:nvCxnSpPr>
        <p:spPr>
          <a:xfrm>
            <a:off x="6486347" y="4453949"/>
            <a:ext cx="44461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21"/>
          <p:cNvSpPr txBox="1"/>
          <p:nvPr/>
        </p:nvSpPr>
        <p:spPr>
          <a:xfrm>
            <a:off x="7006434" y="355195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TR-WM06-I-IN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7265833" y="3095701"/>
            <a:ext cx="991653" cy="50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7" name="直接连接符 116"/>
          <p:cNvCxnSpPr/>
          <p:nvPr/>
        </p:nvCxnSpPr>
        <p:spPr>
          <a:xfrm>
            <a:off x="6930962" y="3381425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图片 117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87815" y="4902846"/>
            <a:ext cx="678111" cy="58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" name="TextBox 88"/>
          <p:cNvSpPr txBox="1"/>
          <p:nvPr/>
        </p:nvSpPr>
        <p:spPr>
          <a:xfrm>
            <a:off x="6717768" y="5415204"/>
            <a:ext cx="1833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TR-UV06-A-IN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Horizontal 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20" name="直接连接符 119"/>
          <p:cNvCxnSpPr/>
          <p:nvPr/>
        </p:nvCxnSpPr>
        <p:spPr>
          <a:xfrm>
            <a:off x="8325178" y="5281863"/>
            <a:ext cx="33244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" name="图片 120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829786" y="4825793"/>
            <a:ext cx="674545" cy="67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" name="TextBox 81"/>
          <p:cNvSpPr txBox="1"/>
          <p:nvPr/>
        </p:nvSpPr>
        <p:spPr>
          <a:xfrm>
            <a:off x="8236355" y="5553126"/>
            <a:ext cx="245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>
                <a:solidFill>
                  <a:srgbClr val="C00000"/>
                </a:solidFill>
              </a:rPr>
              <a:t>TR-UP06-IN </a:t>
            </a:r>
            <a:r>
              <a:rPr lang="en-US" altLang="zh-CN" sz="1400" dirty="0">
                <a:sym typeface="+mn-ea"/>
              </a:rPr>
              <a:t>Pole mount</a:t>
            </a:r>
            <a:endParaRPr lang="zh-CN" altLang="en-US" sz="1400" dirty="0"/>
          </a:p>
        </p:txBody>
      </p:sp>
      <p:sp>
        <p:nvSpPr>
          <p:cNvPr id="123" name="矩形 122"/>
          <p:cNvSpPr/>
          <p:nvPr/>
        </p:nvSpPr>
        <p:spPr>
          <a:xfrm>
            <a:off x="3268671" y="2911488"/>
            <a:ext cx="190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</a:t>
            </a:r>
            <a:b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</a:b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(-20 ℃~60 ℃) 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3108754" y="3888504"/>
            <a:ext cx="190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</a:t>
            </a:r>
            <a:b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</a:b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(-40 ℃~70 ℃) 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3093009" y="4758643"/>
            <a:ext cx="190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</a:t>
            </a:r>
            <a:b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</a:b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(-40 ℃~70 ℃) 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126" name="组合 125"/>
          <p:cNvGrpSpPr/>
          <p:nvPr/>
        </p:nvGrpSpPr>
        <p:grpSpPr>
          <a:xfrm>
            <a:off x="9990393" y="2525211"/>
            <a:ext cx="1947792" cy="1426758"/>
            <a:chOff x="7485046" y="961763"/>
            <a:chExt cx="1947792" cy="1426758"/>
          </a:xfrm>
        </p:grpSpPr>
        <p:pic>
          <p:nvPicPr>
            <p:cNvPr id="127" name="Picture 11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8379790" y="1771392"/>
              <a:ext cx="1000132" cy="360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8" name="Picture 2" descr="H:\配件工作文件夹\201812产品渲染需求\HS-217S-B\HS-217S-B-FR_1812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rot="21183069">
              <a:off x="7485046" y="961763"/>
              <a:ext cx="1947792" cy="1426758"/>
            </a:xfrm>
            <a:prstGeom prst="rect">
              <a:avLst/>
            </a:prstGeom>
            <a:noFill/>
          </p:spPr>
        </p:pic>
      </p:grpSp>
      <p:cxnSp>
        <p:nvCxnSpPr>
          <p:cNvPr id="129" name="直接连接符 128"/>
          <p:cNvCxnSpPr/>
          <p:nvPr/>
        </p:nvCxnSpPr>
        <p:spPr>
          <a:xfrm>
            <a:off x="8368012" y="3394125"/>
            <a:ext cx="1860318" cy="11565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53671" y="4694810"/>
            <a:ext cx="1115978" cy="87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1" name="直接连接符 130"/>
          <p:cNvCxnSpPr/>
          <p:nvPr/>
        </p:nvCxnSpPr>
        <p:spPr>
          <a:xfrm>
            <a:off x="9690714" y="5273890"/>
            <a:ext cx="33034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/>
          <p:nvPr/>
        </p:nvCxnSpPr>
        <p:spPr>
          <a:xfrm>
            <a:off x="6512418" y="5342264"/>
            <a:ext cx="73041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Indoor PTZ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2542964" y="1019900"/>
            <a:ext cx="10022" cy="234585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1684661" y="2747660"/>
            <a:ext cx="85830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542964" y="1019900"/>
            <a:ext cx="102996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3487097" y="793472"/>
            <a:ext cx="1645312" cy="866709"/>
            <a:chOff x="6084168" y="2420888"/>
            <a:chExt cx="1512168" cy="893274"/>
          </a:xfrm>
        </p:grpSpPr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72200" y="2420888"/>
              <a:ext cx="900570" cy="57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084168" y="2996952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TR-FM200-IN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2542964" y="3376459"/>
            <a:ext cx="102996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3465919" y="3183168"/>
            <a:ext cx="1645312" cy="657108"/>
            <a:chOff x="3851920" y="3717032"/>
            <a:chExt cx="1512168" cy="677250"/>
          </a:xfrm>
        </p:grpSpPr>
        <p:sp>
          <p:nvSpPr>
            <p:cNvPr id="11" name="TextBox 10"/>
            <p:cNvSpPr txBox="1"/>
            <p:nvPr/>
          </p:nvSpPr>
          <p:spPr>
            <a:xfrm>
              <a:off x="3851920" y="4077072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TR-UF45-H-IN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12" name="图片 11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3717032"/>
              <a:ext cx="720079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组合 12"/>
          <p:cNvGrpSpPr/>
          <p:nvPr/>
        </p:nvGrpSpPr>
        <p:grpSpPr>
          <a:xfrm>
            <a:off x="9764148" y="5215160"/>
            <a:ext cx="1566964" cy="982399"/>
            <a:chOff x="7236296" y="3717032"/>
            <a:chExt cx="1512168" cy="965282"/>
          </a:xfrm>
        </p:grpSpPr>
        <p:sp>
          <p:nvSpPr>
            <p:cNvPr id="14" name="TextBox 13"/>
            <p:cNvSpPr txBox="1"/>
            <p:nvPr/>
          </p:nvSpPr>
          <p:spPr>
            <a:xfrm>
              <a:off x="7236296" y="4365104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TR-CE45-IN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15" name="图片 14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84276" y="3717032"/>
              <a:ext cx="359321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组合 15"/>
          <p:cNvGrpSpPr/>
          <p:nvPr/>
        </p:nvGrpSpPr>
        <p:grpSpPr>
          <a:xfrm>
            <a:off x="8075495" y="1024685"/>
            <a:ext cx="1645312" cy="896416"/>
            <a:chOff x="7380312" y="5085184"/>
            <a:chExt cx="1512168" cy="1003725"/>
          </a:xfrm>
        </p:grpSpPr>
        <p:sp>
          <p:nvSpPr>
            <p:cNvPr id="17" name="TextBox 16"/>
            <p:cNvSpPr txBox="1"/>
            <p:nvPr/>
          </p:nvSpPr>
          <p:spPr>
            <a:xfrm>
              <a:off x="7380312" y="5744289"/>
              <a:ext cx="1512168" cy="344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TR-WE45-IN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40352" y="5085184"/>
              <a:ext cx="761826" cy="690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9" name="直接连接符 18"/>
          <p:cNvCxnSpPr/>
          <p:nvPr/>
        </p:nvCxnSpPr>
        <p:spPr>
          <a:xfrm>
            <a:off x="5289534" y="1967533"/>
            <a:ext cx="10591" cy="423910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277843" y="4333551"/>
            <a:ext cx="170501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088107" y="699488"/>
            <a:ext cx="201640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In-ceiling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20404" y="4052759"/>
            <a:ext cx="2445604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pendent 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68357" y="1622020"/>
            <a:ext cx="201640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27983" y="3086292"/>
            <a:ext cx="201640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Adaptor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3102976"/>
            <a:ext cx="2145759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IPC6222EI Series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4903904" y="3365755"/>
            <a:ext cx="36447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6994662" y="1289023"/>
            <a:ext cx="11579" cy="216393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289534" y="1967533"/>
            <a:ext cx="1705016" cy="498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6994550" y="1288299"/>
            <a:ext cx="129292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994663" y="2246067"/>
            <a:ext cx="131447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40"/>
          <p:cNvSpPr txBox="1"/>
          <p:nvPr/>
        </p:nvSpPr>
        <p:spPr>
          <a:xfrm>
            <a:off x="8036105" y="2572400"/>
            <a:ext cx="180243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3" name="TextBox 53"/>
          <p:cNvSpPr txBox="1"/>
          <p:nvPr/>
        </p:nvSpPr>
        <p:spPr>
          <a:xfrm>
            <a:off x="6803456" y="1973364"/>
            <a:ext cx="175482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Longer bracket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TextBox 53"/>
          <p:cNvSpPr txBox="1"/>
          <p:nvPr/>
        </p:nvSpPr>
        <p:spPr>
          <a:xfrm>
            <a:off x="6827805" y="1295872"/>
            <a:ext cx="175482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Shorter bracket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81467" y="2988902"/>
            <a:ext cx="687723" cy="753705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6754270" y="3145695"/>
            <a:ext cx="1957997" cy="33855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Swan neck bracket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7" name="TextBox 80"/>
          <p:cNvSpPr txBox="1"/>
          <p:nvPr/>
        </p:nvSpPr>
        <p:spPr>
          <a:xfrm>
            <a:off x="8036105" y="3679040"/>
            <a:ext cx="180243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8" name="图片 37" descr="\\info-server\产品资料库\09-01-产品图片库\02-海外\01- Network Camera\UNV\4. PTZ dome camera\IPC622XXI indoor series\png\IPC64X  indoor_F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6" t="8488" r="28414" b="9936"/>
          <a:stretch>
            <a:fillRect/>
          </a:stretch>
        </p:blipFill>
        <p:spPr bwMode="auto">
          <a:xfrm>
            <a:off x="801609" y="2387626"/>
            <a:ext cx="629812" cy="6840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直接连接符 38"/>
          <p:cNvCxnSpPr/>
          <p:nvPr/>
        </p:nvCxnSpPr>
        <p:spPr>
          <a:xfrm>
            <a:off x="6988535" y="3452957"/>
            <a:ext cx="131447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 descr="http://sgcdn.uniview.com/res/201511/10/20151110_1605287_1-B_788242_140445_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1" t="5000" r="11081" b="4167"/>
          <a:stretch>
            <a:fillRect/>
          </a:stretch>
        </p:blipFill>
        <p:spPr>
          <a:xfrm>
            <a:off x="8440950" y="1883154"/>
            <a:ext cx="969052" cy="79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直接连接符 41"/>
          <p:cNvCxnSpPr/>
          <p:nvPr/>
        </p:nvCxnSpPr>
        <p:spPr>
          <a:xfrm>
            <a:off x="5289534" y="5208078"/>
            <a:ext cx="170501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6949786" y="3820554"/>
            <a:ext cx="1566964" cy="936576"/>
            <a:chOff x="7236296" y="3717032"/>
            <a:chExt cx="1512168" cy="965282"/>
          </a:xfrm>
        </p:grpSpPr>
        <p:sp>
          <p:nvSpPr>
            <p:cNvPr id="45" name="TextBox 13"/>
            <p:cNvSpPr txBox="1"/>
            <p:nvPr/>
          </p:nvSpPr>
          <p:spPr>
            <a:xfrm>
              <a:off x="7236296" y="4365104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TR-CE45-IN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46" name="图片 45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84276" y="3717032"/>
              <a:ext cx="359321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8" name="组合 57"/>
          <p:cNvGrpSpPr/>
          <p:nvPr/>
        </p:nvGrpSpPr>
        <p:grpSpPr>
          <a:xfrm>
            <a:off x="6982859" y="4708228"/>
            <a:ext cx="1512168" cy="1315889"/>
            <a:chOff x="6444208" y="2564904"/>
            <a:chExt cx="1512168" cy="1315889"/>
          </a:xfrm>
        </p:grpSpPr>
        <p:pic>
          <p:nvPicPr>
            <p:cNvPr id="59" name="Picture 2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101532" y="2564904"/>
              <a:ext cx="134764" cy="1008112"/>
            </a:xfrm>
            <a:prstGeom prst="rect">
              <a:avLst/>
            </a:prstGeom>
            <a:noFill/>
          </p:spPr>
        </p:pic>
        <p:sp>
          <p:nvSpPr>
            <p:cNvPr id="60" name="TextBox 62"/>
            <p:cNvSpPr txBox="1"/>
            <p:nvPr/>
          </p:nvSpPr>
          <p:spPr>
            <a:xfrm>
              <a:off x="6444208" y="3573016"/>
              <a:ext cx="1512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4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defRPr>
              </a:lvl1pPr>
            </a:lstStyle>
            <a:p>
              <a:r>
                <a:rPr lang="en-US" altLang="zh-CN" dirty="0"/>
                <a:t>TR-SE45-A-IN</a:t>
              </a:r>
              <a:endParaRPr lang="zh-CN" altLang="en-US" dirty="0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949786" y="5939152"/>
            <a:ext cx="1512168" cy="893922"/>
            <a:chOff x="7643948" y="2957254"/>
            <a:chExt cx="1512168" cy="893922"/>
          </a:xfrm>
        </p:grpSpPr>
        <p:pic>
          <p:nvPicPr>
            <p:cNvPr id="64" name="Picture 1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314704" y="2957254"/>
              <a:ext cx="144016" cy="543754"/>
            </a:xfrm>
            <a:prstGeom prst="rect">
              <a:avLst/>
            </a:prstGeom>
            <a:noFill/>
          </p:spPr>
        </p:pic>
        <p:sp>
          <p:nvSpPr>
            <p:cNvPr id="67" name="TextBox 62"/>
            <p:cNvSpPr txBox="1"/>
            <p:nvPr/>
          </p:nvSpPr>
          <p:spPr>
            <a:xfrm>
              <a:off x="7643948" y="3543399"/>
              <a:ext cx="1512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TR-SE45-IN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69" name="直接连接符 68"/>
          <p:cNvCxnSpPr/>
          <p:nvPr/>
        </p:nvCxnSpPr>
        <p:spPr>
          <a:xfrm>
            <a:off x="5289534" y="6206640"/>
            <a:ext cx="170501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105"/>
          <p:cNvSpPr txBox="1"/>
          <p:nvPr/>
        </p:nvSpPr>
        <p:spPr>
          <a:xfrm>
            <a:off x="5183639" y="4876605"/>
            <a:ext cx="218584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(500mm)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73" name="TextBox 26"/>
          <p:cNvSpPr txBox="1"/>
          <p:nvPr/>
        </p:nvSpPr>
        <p:spPr>
          <a:xfrm>
            <a:off x="5074891" y="5858143"/>
            <a:ext cx="244273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74" name="直接连接符 73"/>
          <p:cNvCxnSpPr/>
          <p:nvPr/>
        </p:nvCxnSpPr>
        <p:spPr>
          <a:xfrm flipV="1">
            <a:off x="8741526" y="5367647"/>
            <a:ext cx="0" cy="686196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8279194" y="5366000"/>
            <a:ext cx="462332" cy="1647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8279194" y="6053842"/>
            <a:ext cx="462332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8741526" y="5710744"/>
            <a:ext cx="1343959" cy="3779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21"/>
          <p:cNvSpPr txBox="1"/>
          <p:nvPr/>
        </p:nvSpPr>
        <p:spPr>
          <a:xfrm>
            <a:off x="8111806" y="4976829"/>
            <a:ext cx="2445604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pendent 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1" name="图片 60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5623" y="687010"/>
            <a:ext cx="1370940" cy="66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图片 61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878537" y="1649799"/>
            <a:ext cx="789428" cy="98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图片 65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032684" y="4647834"/>
            <a:ext cx="753982" cy="173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8" name="直接连接符 67"/>
          <p:cNvCxnSpPr/>
          <p:nvPr/>
        </p:nvCxnSpPr>
        <p:spPr>
          <a:xfrm>
            <a:off x="10745623" y="5710744"/>
            <a:ext cx="32686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V="1">
            <a:off x="5264132" y="961438"/>
            <a:ext cx="4938271" cy="8929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9360179" y="1883154"/>
            <a:ext cx="830556" cy="452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661" y="2877856"/>
            <a:ext cx="1087120" cy="661035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192411" y="3742091"/>
            <a:ext cx="1762126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IPC8542ER5-DUG/P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1650463" y="3538917"/>
            <a:ext cx="85830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2508891" y="1188756"/>
            <a:ext cx="3175" cy="456057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2508766" y="2579679"/>
            <a:ext cx="26030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754517" y="2241129"/>
            <a:ext cx="242164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53" name="图片 152" descr="\\Info-server\国内支撑平台\前端IPC\渲染图\配件\支架\TR-CM06-C-IN 四目吊装支架\TR-CM06-C-IN 四目吊装支架-RF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7" t="8342" r="28402" b="29242"/>
          <a:stretch>
            <a:fillRect/>
          </a:stretch>
        </p:blipFill>
        <p:spPr>
          <a:xfrm>
            <a:off x="5019163" y="2241287"/>
            <a:ext cx="819150" cy="87503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文本框 43"/>
          <p:cNvSpPr txBox="1"/>
          <p:nvPr/>
        </p:nvSpPr>
        <p:spPr>
          <a:xfrm>
            <a:off x="4717538" y="3116317"/>
            <a:ext cx="130175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TR-CM06-C-IN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2510710" y="4240127"/>
            <a:ext cx="26030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2888938" y="3861154"/>
            <a:ext cx="167005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2D Bracket Mount</a:t>
            </a:r>
          </a:p>
        </p:txBody>
      </p:sp>
      <p:pic>
        <p:nvPicPr>
          <p:cNvPr id="154" name="图片 153" descr="\\Info-server\国内支撑平台\前端IPC\渲染图\配件\支架\TR-UV06-C-IN 四目二维支架\TR-UV06-C-IN 四目二维支架-RF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6" t="24933" r="37193" b="45040"/>
          <a:stretch>
            <a:fillRect/>
          </a:stretch>
        </p:blipFill>
        <p:spPr>
          <a:xfrm>
            <a:off x="5042381" y="3904909"/>
            <a:ext cx="91884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文本框 46"/>
          <p:cNvSpPr txBox="1"/>
          <p:nvPr/>
        </p:nvSpPr>
        <p:spPr>
          <a:xfrm>
            <a:off x="4734566" y="4741837"/>
            <a:ext cx="129667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TR-UV06-C-IN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2512298" y="5749204"/>
            <a:ext cx="26030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3066420" y="5413411"/>
            <a:ext cx="1229821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</p:txBody>
      </p:sp>
      <p:pic>
        <p:nvPicPr>
          <p:cNvPr id="164" name="图片 163" descr="\\Info-server\国内支撑平台\前端IPC\渲染图\配件\支架\四目壁装支架\四目壁装支架-R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7" t="13417" r="19735" b="21384"/>
          <a:stretch>
            <a:fillRect/>
          </a:stretch>
        </p:blipFill>
        <p:spPr>
          <a:xfrm>
            <a:off x="4734566" y="5245771"/>
            <a:ext cx="1043305" cy="82232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文本框 49"/>
          <p:cNvSpPr txBox="1"/>
          <p:nvPr/>
        </p:nvSpPr>
        <p:spPr>
          <a:xfrm>
            <a:off x="4720596" y="6068096"/>
            <a:ext cx="129667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TR-WE45-D-IN</a:t>
            </a:r>
          </a:p>
        </p:txBody>
      </p:sp>
      <p:cxnSp>
        <p:nvCxnSpPr>
          <p:cNvPr id="51" name="直接连接符 50"/>
          <p:cNvCxnSpPr/>
          <p:nvPr/>
        </p:nvCxnSpPr>
        <p:spPr>
          <a:xfrm>
            <a:off x="6039088" y="5749204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6040675" y="4239492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6216656" y="5413411"/>
            <a:ext cx="183768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 Adapter</a:t>
            </a:r>
          </a:p>
        </p:txBody>
      </p:sp>
      <p:pic>
        <p:nvPicPr>
          <p:cNvPr id="165" name="图片 164"/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8498211" y="5326416"/>
            <a:ext cx="72009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文本框 53"/>
          <p:cNvSpPr txBox="1"/>
          <p:nvPr/>
        </p:nvSpPr>
        <p:spPr>
          <a:xfrm>
            <a:off x="8281676" y="6068096"/>
            <a:ext cx="132270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TR-UP06-B-IN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6589083" y="3897349"/>
            <a:ext cx="1249404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</a:p>
        </p:txBody>
      </p:sp>
      <p:pic>
        <p:nvPicPr>
          <p:cNvPr id="166" name="图片 165"/>
          <p:cNvPicPr/>
          <p:nvPr/>
        </p:nvPicPr>
        <p:blipFill>
          <a:blip r:embed="rId7" cstate="print"/>
          <a:srcRect/>
          <a:stretch>
            <a:fillRect/>
          </a:stretch>
        </p:blipFill>
        <p:spPr>
          <a:xfrm rot="5400000">
            <a:off x="8226113" y="3707802"/>
            <a:ext cx="904240" cy="79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文本框 55"/>
          <p:cNvSpPr txBox="1"/>
          <p:nvPr/>
        </p:nvSpPr>
        <p:spPr>
          <a:xfrm>
            <a:off x="8150548" y="4750154"/>
            <a:ext cx="114427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</a:p>
        </p:txBody>
      </p:sp>
      <p:sp>
        <p:nvSpPr>
          <p:cNvPr id="26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Indoor PTZ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" name="图片 26" descr="\\Info-server\国内支撑平台\前端IPC\渲染图\配件\支架\四目壁装支架\四目壁装支架-R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7" t="13417" r="19735" b="21384"/>
          <a:stretch>
            <a:fillRect/>
          </a:stretch>
        </p:blipFill>
        <p:spPr>
          <a:xfrm>
            <a:off x="4560272" y="771031"/>
            <a:ext cx="1043305" cy="82232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文本框 27"/>
          <p:cNvSpPr txBox="1"/>
          <p:nvPr/>
        </p:nvSpPr>
        <p:spPr>
          <a:xfrm>
            <a:off x="4528060" y="1472144"/>
            <a:ext cx="129667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TR-WE45-D-IN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2512483" y="1204743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07857" y="941225"/>
            <a:ext cx="640080" cy="50736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1" name="直接连接符 30"/>
          <p:cNvCxnSpPr/>
          <p:nvPr/>
        </p:nvCxnSpPr>
        <p:spPr>
          <a:xfrm>
            <a:off x="5689517" y="1236446"/>
            <a:ext cx="117766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6677606" y="1461685"/>
            <a:ext cx="114326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TR-JB07-D-IN</a:t>
            </a:r>
          </a:p>
        </p:txBody>
      </p:sp>
      <p:sp>
        <p:nvSpPr>
          <p:cNvPr id="33" name="矩形 32"/>
          <p:cNvSpPr/>
          <p:nvPr/>
        </p:nvSpPr>
        <p:spPr>
          <a:xfrm>
            <a:off x="5687915" y="800943"/>
            <a:ext cx="110607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820485" y="972138"/>
            <a:ext cx="114326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(Optional)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956" y="1451149"/>
            <a:ext cx="1071570" cy="1455143"/>
          </a:xfrm>
          <a:prstGeom prst="rect">
            <a:avLst/>
          </a:prstGeom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1010" y="3691570"/>
            <a:ext cx="1143007" cy="81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4740" y="5145116"/>
            <a:ext cx="1333499" cy="103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956" y="709263"/>
            <a:ext cx="1243116" cy="895774"/>
          </a:xfrm>
          <a:prstGeom prst="rect">
            <a:avLst/>
          </a:prstGeom>
        </p:spPr>
      </p:pic>
      <p:cxnSp>
        <p:nvCxnSpPr>
          <p:cNvPr id="39" name="直接连接符 38"/>
          <p:cNvCxnSpPr/>
          <p:nvPr/>
        </p:nvCxnSpPr>
        <p:spPr>
          <a:xfrm flipV="1">
            <a:off x="5596231" y="2580409"/>
            <a:ext cx="4449274" cy="3028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9293866" y="4205777"/>
            <a:ext cx="75163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9303101" y="5749203"/>
            <a:ext cx="75163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06366" y="1287629"/>
            <a:ext cx="233913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51114" y="3604638"/>
            <a:ext cx="72008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671194" y="2498298"/>
            <a:ext cx="0" cy="229473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671194" y="2498298"/>
            <a:ext cx="191053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544039" y="2801505"/>
            <a:ext cx="135191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TR-WE45-E-IN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6844836" y="2498298"/>
            <a:ext cx="86409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9"/>
          <p:cNvSpPr txBox="1"/>
          <p:nvPr/>
        </p:nvSpPr>
        <p:spPr>
          <a:xfrm>
            <a:off x="4200355" y="217060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8" name="TextBox 39"/>
          <p:cNvSpPr txBox="1"/>
          <p:nvPr/>
        </p:nvSpPr>
        <p:spPr>
          <a:xfrm>
            <a:off x="1184203" y="1852416"/>
            <a:ext cx="22672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err="1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Omniview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Network Camera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+ 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PTZ dome</a:t>
            </a:r>
          </a:p>
        </p:txBody>
      </p:sp>
      <p:sp>
        <p:nvSpPr>
          <p:cNvPr id="19" name="标题 1"/>
          <p:cNvSpPr txBox="1"/>
          <p:nvPr/>
        </p:nvSpPr>
        <p:spPr>
          <a:xfrm>
            <a:off x="172231" y="106954"/>
            <a:ext cx="12230124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7500" lnSpcReduction="100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CN" sz="44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Omniview</a:t>
            </a: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Network Camera + PTZ dome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3" t="13439" r="35038" b="20966"/>
          <a:stretch>
            <a:fillRect/>
          </a:stretch>
        </p:blipFill>
        <p:spPr>
          <a:xfrm>
            <a:off x="1616539" y="2530713"/>
            <a:ext cx="1190466" cy="201717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3155" y="1737880"/>
            <a:ext cx="1391973" cy="108768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3" t="13439" r="35038" b="20966"/>
          <a:stretch>
            <a:fillRect/>
          </a:stretch>
        </p:blipFill>
        <p:spPr>
          <a:xfrm>
            <a:off x="7757908" y="1315907"/>
            <a:ext cx="1190466" cy="201717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5" t="10500" r="40994" b="21251"/>
          <a:stretch>
            <a:fillRect/>
          </a:stretch>
        </p:blipFill>
        <p:spPr>
          <a:xfrm>
            <a:off x="7749816" y="3835947"/>
            <a:ext cx="1173256" cy="1841598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3671194" y="4782238"/>
            <a:ext cx="191053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5814224" y="5120292"/>
            <a:ext cx="135191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KIT-TR4-1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6885720" y="4793029"/>
            <a:ext cx="86409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9"/>
          <p:cNvSpPr txBox="1"/>
          <p:nvPr/>
        </p:nvSpPr>
        <p:spPr>
          <a:xfrm>
            <a:off x="4135055" y="4474461"/>
            <a:ext cx="1218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3830" y="4029255"/>
            <a:ext cx="1251796" cy="11981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40564" y="3104707"/>
            <a:ext cx="72008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694860" y="2498298"/>
            <a:ext cx="0" cy="129614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694860" y="2498298"/>
            <a:ext cx="191053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3694860" y="3787179"/>
            <a:ext cx="4014072" cy="885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HB-01Y-B"/>
          <p:cNvPicPr/>
          <p:nvPr/>
        </p:nvPicPr>
        <p:blipFill>
          <a:blip r:embed="rId3" cstate="print"/>
          <a:srcRect b="6272"/>
          <a:stretch>
            <a:fillRect/>
          </a:stretch>
        </p:blipFill>
        <p:spPr>
          <a:xfrm>
            <a:off x="5713961" y="2163295"/>
            <a:ext cx="1077644" cy="63017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660730" y="2677058"/>
            <a:ext cx="1023037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 2115C08G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844836" y="2498298"/>
            <a:ext cx="86409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9"/>
          <p:cNvSpPr txBox="1"/>
          <p:nvPr/>
        </p:nvSpPr>
        <p:spPr>
          <a:xfrm>
            <a:off x="4200355" y="217060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3" name="TextBox 20"/>
          <p:cNvSpPr txBox="1"/>
          <p:nvPr/>
        </p:nvSpPr>
        <p:spPr>
          <a:xfrm>
            <a:off x="4668904" y="3483973"/>
            <a:ext cx="2393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Pedestal installation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956" y="3169040"/>
            <a:ext cx="966495" cy="1288660"/>
          </a:xfrm>
          <a:prstGeom prst="rect">
            <a:avLst/>
          </a:prstGeom>
        </p:spPr>
      </p:pic>
      <p:sp>
        <p:nvSpPr>
          <p:cNvPr id="15" name="TextBox 20"/>
          <p:cNvSpPr txBox="1"/>
          <p:nvPr/>
        </p:nvSpPr>
        <p:spPr>
          <a:xfrm>
            <a:off x="5059936" y="3787179"/>
            <a:ext cx="1457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No accessory</a:t>
            </a:r>
            <a:endParaRPr lang="zh-CN" altLang="en-US" dirty="0"/>
          </a:p>
        </p:txBody>
      </p:sp>
      <p:sp>
        <p:nvSpPr>
          <p:cNvPr id="16" name="圆角矩形 15"/>
          <p:cNvSpPr/>
          <p:nvPr/>
        </p:nvSpPr>
        <p:spPr>
          <a:xfrm>
            <a:off x="7082121" y="4454441"/>
            <a:ext cx="2756164" cy="612929"/>
          </a:xfrm>
          <a:prstGeom prst="round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It is necessary to ensure that the mounting base is firm enough</a:t>
            </a:r>
            <a:endParaRPr lang="zh-CN" altLang="en-US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8" name="TextBox 39"/>
          <p:cNvSpPr txBox="1"/>
          <p:nvPr/>
        </p:nvSpPr>
        <p:spPr>
          <a:xfrm>
            <a:off x="639264" y="1985942"/>
            <a:ext cx="226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IPC76xx</a:t>
            </a:r>
            <a:r>
              <a:rPr lang="en-US" altLang="zh-CN" b="1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</p:txBody>
      </p:sp>
      <p:sp>
        <p:nvSpPr>
          <p:cNvPr id="19" name="标题 1"/>
          <p:cNvSpPr txBox="1"/>
          <p:nvPr/>
        </p:nvSpPr>
        <p:spPr>
          <a:xfrm>
            <a:off x="172231" y="106954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7500" lnSpcReduction="100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Positioning system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932" y="1650620"/>
            <a:ext cx="1343698" cy="1454087"/>
          </a:xfrm>
          <a:prstGeom prst="rect">
            <a:avLst/>
          </a:prstGeom>
        </p:spPr>
      </p:pic>
      <p:cxnSp>
        <p:nvCxnSpPr>
          <p:cNvPr id="20" name="直接连接符 19"/>
          <p:cNvCxnSpPr/>
          <p:nvPr/>
        </p:nvCxnSpPr>
        <p:spPr>
          <a:xfrm>
            <a:off x="9240836" y="2498298"/>
            <a:ext cx="86409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4" t="22097" r="28717" b="5991"/>
          <a:stretch>
            <a:fillRect/>
          </a:stretch>
        </p:blipFill>
        <p:spPr>
          <a:xfrm>
            <a:off x="601133" y="2573867"/>
            <a:ext cx="1092200" cy="1312334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33" y="2306807"/>
            <a:ext cx="2443733" cy="157939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387" y="1832922"/>
            <a:ext cx="1320020" cy="13307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10" y="2801751"/>
            <a:ext cx="8355382" cy="761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Dome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3" cstate="print"/>
          <a:srcRect l="29766" t="25230" r="8718" b="13498"/>
          <a:stretch>
            <a:fillRect/>
          </a:stretch>
        </p:blipFill>
        <p:spPr bwMode="auto">
          <a:xfrm>
            <a:off x="5617840" y="3712075"/>
            <a:ext cx="736751" cy="369705"/>
          </a:xfrm>
          <a:prstGeom prst="rect">
            <a:avLst/>
          </a:prstGeom>
          <a:noFill/>
        </p:spPr>
      </p:pic>
      <p:cxnSp>
        <p:nvCxnSpPr>
          <p:cNvPr id="7" name="直接连接符 6"/>
          <p:cNvCxnSpPr/>
          <p:nvPr/>
        </p:nvCxnSpPr>
        <p:spPr>
          <a:xfrm>
            <a:off x="3656965" y="1526540"/>
            <a:ext cx="0" cy="420755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3656897" y="5620410"/>
            <a:ext cx="0" cy="315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656897" y="5734435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656897" y="4906104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656897" y="4078460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916240" y="1526541"/>
            <a:ext cx="228031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16600" y="4131037"/>
            <a:ext cx="121942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TR-WM04-IN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53348" y="1650079"/>
            <a:ext cx="13628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IPC323X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1463" y="3746143"/>
            <a:ext cx="111987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14206" y="4598409"/>
            <a:ext cx="144668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In-ceiling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41006" y="5319321"/>
            <a:ext cx="221510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Electric-box Transfer plate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28040" y="1221312"/>
            <a:ext cx="119201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47871" y="5083118"/>
            <a:ext cx="1393945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TR-FM152-A-IN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85055" y="5790724"/>
            <a:ext cx="1979265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TR-SM04-IN</a:t>
            </a:r>
          </a:p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</a:t>
            </a:r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American Standard </a:t>
            </a:r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NEMA-WD6)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96555" y="1705794"/>
            <a:ext cx="13628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TR-JB04-C-IN</a:t>
            </a:r>
          </a:p>
        </p:txBody>
      </p:sp>
      <p:pic>
        <p:nvPicPr>
          <p:cNvPr id="32" name="图片 3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3785" y="2639963"/>
            <a:ext cx="405830" cy="73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8319584" y="3357406"/>
            <a:ext cx="1147695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41649" y="2668858"/>
            <a:ext cx="11476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3656897" y="2655681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图片 40" descr="1343455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45041" y="1189766"/>
            <a:ext cx="473125" cy="495432"/>
          </a:xfrm>
          <a:prstGeom prst="rect">
            <a:avLst/>
          </a:prstGeom>
        </p:spPr>
      </p:pic>
      <p:sp>
        <p:nvSpPr>
          <p:cNvPr id="42" name="TextBox 98"/>
          <p:cNvSpPr txBox="1"/>
          <p:nvPr/>
        </p:nvSpPr>
        <p:spPr>
          <a:xfrm>
            <a:off x="8268913" y="1683853"/>
            <a:ext cx="107596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3" name="TextBox 142"/>
          <p:cNvSpPr txBox="1"/>
          <p:nvPr/>
        </p:nvSpPr>
        <p:spPr>
          <a:xfrm>
            <a:off x="7938909" y="636052"/>
            <a:ext cx="1685176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44" name="TextBox 53"/>
          <p:cNvSpPr txBox="1"/>
          <p:nvPr/>
        </p:nvSpPr>
        <p:spPr>
          <a:xfrm>
            <a:off x="8782118" y="1313826"/>
            <a:ext cx="129116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Optional</a:t>
            </a:r>
            <a:endParaRPr lang="zh-CN" altLang="en-US" sz="1400" dirty="0"/>
          </a:p>
        </p:txBody>
      </p:sp>
      <p:cxnSp>
        <p:nvCxnSpPr>
          <p:cNvPr id="45" name="直接连接符 44"/>
          <p:cNvCxnSpPr/>
          <p:nvPr/>
        </p:nvCxnSpPr>
        <p:spPr>
          <a:xfrm>
            <a:off x="7333239" y="1705795"/>
            <a:ext cx="0" cy="84604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6738742" y="2554099"/>
            <a:ext cx="59449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6354591" y="1526541"/>
            <a:ext cx="186501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81"/>
          <p:cNvSpPr txBox="1"/>
          <p:nvPr/>
        </p:nvSpPr>
        <p:spPr>
          <a:xfrm>
            <a:off x="4984554" y="2860610"/>
            <a:ext cx="180367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TR-JB07/WM04-B-IN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2" name="图片 51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6" cstate="print"/>
          <a:srcRect l="7767" t="16771" r="22332" b="16147"/>
          <a:stretch>
            <a:fillRect/>
          </a:stretch>
        </p:blipFill>
        <p:spPr bwMode="auto">
          <a:xfrm>
            <a:off x="5347316" y="2318310"/>
            <a:ext cx="905835" cy="41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直接连接符 54"/>
          <p:cNvCxnSpPr/>
          <p:nvPr/>
        </p:nvCxnSpPr>
        <p:spPr>
          <a:xfrm>
            <a:off x="7333239" y="1711759"/>
            <a:ext cx="8863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6749344" y="4058981"/>
            <a:ext cx="1469435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\\info-server\产品资料库\09-01-产品图片库\02-海外\01- Network Camera\UNV\3. fixed dome camera\IPC323X series\UNV\UNV\渲染图\IPC3238SR3-DVZ(3).png"/>
          <p:cNvPicPr>
            <a:picLocks noChangeAspect="1" noChangeArrowheads="1"/>
          </p:cNvPicPr>
          <p:nvPr/>
        </p:nvPicPr>
        <p:blipFill>
          <a:blip r:embed="rId7" cstate="print"/>
          <a:srcRect l="23380" t="17778" r="31876" b="18730"/>
          <a:stretch>
            <a:fillRect/>
          </a:stretch>
        </p:blipFill>
        <p:spPr bwMode="auto">
          <a:xfrm>
            <a:off x="2195876" y="1079788"/>
            <a:ext cx="732913" cy="572588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3445317" y="2119253"/>
            <a:ext cx="201032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1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77877" y="1213397"/>
            <a:ext cx="800098" cy="509322"/>
          </a:xfrm>
          <a:prstGeom prst="rect">
            <a:avLst/>
          </a:prstGeom>
          <a:noFill/>
        </p:spPr>
      </p:pic>
      <p:pic>
        <p:nvPicPr>
          <p:cNvPr id="53" name="Picture 4" descr="C:\Users\x04016\Desktop\配件指导\配件产品高清图\TR-FM152-A-IN\TR-FM152-A-I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2908" y="4553902"/>
            <a:ext cx="883070" cy="446723"/>
          </a:xfrm>
          <a:prstGeom prst="rect">
            <a:avLst/>
          </a:prstGeom>
          <a:noFill/>
        </p:spPr>
      </p:pic>
      <p:pic>
        <p:nvPicPr>
          <p:cNvPr id="54" name="Picture 5" descr="C:\Users\x04016\Desktop\配件指导\配件产品高清图\TR-SM04-IN\TR-SM04-IN.png"/>
          <p:cNvPicPr>
            <a:picLocks noChangeAspect="1" noChangeArrowheads="1"/>
          </p:cNvPicPr>
          <p:nvPr/>
        </p:nvPicPr>
        <p:blipFill>
          <a:blip r:embed="rId10" cstate="print"/>
          <a:srcRect l="28667" t="39831" r="28667" b="37506"/>
          <a:stretch>
            <a:fillRect/>
          </a:stretch>
        </p:blipFill>
        <p:spPr bwMode="auto">
          <a:xfrm>
            <a:off x="5477877" y="5597591"/>
            <a:ext cx="937842" cy="274319"/>
          </a:xfrm>
          <a:prstGeom prst="rect">
            <a:avLst/>
          </a:prstGeom>
          <a:noFill/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66800" y="1094423"/>
            <a:ext cx="1183005" cy="864235"/>
          </a:xfrm>
          <a:prstGeom prst="rect">
            <a:avLst/>
          </a:prstGeom>
        </p:spPr>
      </p:pic>
      <p:cxnSp>
        <p:nvCxnSpPr>
          <p:cNvPr id="59" name="直接连接符 58"/>
          <p:cNvCxnSpPr/>
          <p:nvPr/>
        </p:nvCxnSpPr>
        <p:spPr>
          <a:xfrm>
            <a:off x="9827020" y="1559862"/>
            <a:ext cx="485380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图片 59"/>
          <p:cNvPicPr>
            <a:picLocks noChangeAspect="1"/>
          </p:cNvPicPr>
          <p:nvPr/>
        </p:nvPicPr>
        <p:blipFill>
          <a:blip r:embed="rId12"/>
          <a:srcRect r="17291"/>
          <a:stretch>
            <a:fillRect/>
          </a:stretch>
        </p:blipFill>
        <p:spPr>
          <a:xfrm>
            <a:off x="10312400" y="5522981"/>
            <a:ext cx="1314535" cy="842133"/>
          </a:xfrm>
          <a:prstGeom prst="rect">
            <a:avLst/>
          </a:prstGeom>
        </p:spPr>
      </p:pic>
      <p:cxnSp>
        <p:nvCxnSpPr>
          <p:cNvPr id="61" name="直接连接符 60"/>
          <p:cNvCxnSpPr/>
          <p:nvPr/>
        </p:nvCxnSpPr>
        <p:spPr>
          <a:xfrm>
            <a:off x="9483313" y="3153241"/>
            <a:ext cx="829087" cy="231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图片 6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2901" y="2466738"/>
            <a:ext cx="1040765" cy="1099185"/>
          </a:xfrm>
          <a:prstGeom prst="rect">
            <a:avLst/>
          </a:prstGeom>
        </p:spPr>
      </p:pic>
      <p:cxnSp>
        <p:nvCxnSpPr>
          <p:cNvPr id="63" name="直接连接符 62"/>
          <p:cNvCxnSpPr/>
          <p:nvPr/>
        </p:nvCxnSpPr>
        <p:spPr>
          <a:xfrm>
            <a:off x="6754718" y="4932920"/>
            <a:ext cx="3557682" cy="4039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6754718" y="5697322"/>
            <a:ext cx="3557682" cy="36773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16464" y="4605589"/>
            <a:ext cx="1110471" cy="6468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6" t="38227" r="29308" b="14814"/>
          <a:stretch>
            <a:fillRect/>
          </a:stretch>
        </p:blipFill>
        <p:spPr>
          <a:xfrm>
            <a:off x="1345826" y="1083658"/>
            <a:ext cx="729833" cy="553994"/>
          </a:xfrm>
          <a:prstGeom prst="rect">
            <a:avLst/>
          </a:prstGeom>
        </p:spPr>
      </p:pic>
      <p:sp>
        <p:nvSpPr>
          <p:cNvPr id="65" name="矩形 64"/>
          <p:cNvSpPr/>
          <p:nvPr/>
        </p:nvSpPr>
        <p:spPr>
          <a:xfrm>
            <a:off x="2638195" y="1044399"/>
            <a:ext cx="290594" cy="30287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1473083" y="1044400"/>
            <a:ext cx="247789" cy="20025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TextBox 19"/>
          <p:cNvSpPr txBox="1"/>
          <p:nvPr/>
        </p:nvSpPr>
        <p:spPr>
          <a:xfrm>
            <a:off x="1029296" y="1096233"/>
            <a:ext cx="13628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Mic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7" name="图片 66" descr="untitled.759"/>
          <p:cNvPicPr/>
          <p:nvPr/>
        </p:nvPicPr>
        <p:blipFill>
          <a:blip r:embed="rId16"/>
          <a:srcRect l="24036" t="26896" r="32159" b="10138"/>
          <a:stretch>
            <a:fillRect/>
          </a:stretch>
        </p:blipFill>
        <p:spPr>
          <a:xfrm>
            <a:off x="8571846" y="3645346"/>
            <a:ext cx="664114" cy="670678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284453" y="3706881"/>
            <a:ext cx="1623060" cy="876935"/>
          </a:xfrm>
          <a:prstGeom prst="rect">
            <a:avLst/>
          </a:prstGeom>
        </p:spPr>
      </p:pic>
      <p:cxnSp>
        <p:nvCxnSpPr>
          <p:cNvPr id="69" name="直接连接符 68"/>
          <p:cNvCxnSpPr/>
          <p:nvPr/>
        </p:nvCxnSpPr>
        <p:spPr>
          <a:xfrm>
            <a:off x="7551597" y="2997666"/>
            <a:ext cx="0" cy="106131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7541649" y="2997666"/>
            <a:ext cx="1040349" cy="9059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46"/>
          <p:cNvSpPr txBox="1"/>
          <p:nvPr/>
        </p:nvSpPr>
        <p:spPr>
          <a:xfrm>
            <a:off x="8218779" y="4201666"/>
            <a:ext cx="1440160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TR-UC08-C </a:t>
            </a:r>
          </a:p>
        </p:txBody>
      </p:sp>
      <p:cxnSp>
        <p:nvCxnSpPr>
          <p:cNvPr id="72" name="直接连接符 71"/>
          <p:cNvCxnSpPr/>
          <p:nvPr/>
        </p:nvCxnSpPr>
        <p:spPr>
          <a:xfrm>
            <a:off x="9494108" y="4042191"/>
            <a:ext cx="829087" cy="231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7333239" y="2554962"/>
            <a:ext cx="0" cy="1523498"/>
          </a:xfrm>
          <a:prstGeom prst="line">
            <a:avLst/>
          </a:prstGeom>
          <a:ln w="285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33"/>
          <p:cNvSpPr txBox="1"/>
          <p:nvPr/>
        </p:nvSpPr>
        <p:spPr>
          <a:xfrm>
            <a:off x="6803694" y="4065364"/>
            <a:ext cx="1386840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Corner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Dome 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765835" y="4553671"/>
            <a:ext cx="167446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3753485" y="1713865"/>
            <a:ext cx="12065" cy="38430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48947" y="5514307"/>
            <a:ext cx="154047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TR-UM06-E-IN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3767317" y="5543341"/>
            <a:ext cx="169936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46997" y="1899942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S/E/L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7095" y="1348458"/>
            <a:ext cx="181468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00931" y="5176200"/>
            <a:ext cx="181468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Tilted mounting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13164" y="1842742"/>
            <a:ext cx="146763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TR-JB03-G-IN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6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3" cstate="print"/>
          <a:srcRect l="29766" t="25230" r="8718" b="13498"/>
          <a:stretch>
            <a:fillRect/>
          </a:stretch>
        </p:blipFill>
        <p:spPr bwMode="auto">
          <a:xfrm>
            <a:off x="6050192" y="4200290"/>
            <a:ext cx="766996" cy="397395"/>
          </a:xfrm>
          <a:prstGeom prst="rect">
            <a:avLst/>
          </a:prstGeom>
          <a:noFill/>
        </p:spPr>
      </p:pic>
      <p:cxnSp>
        <p:nvCxnSpPr>
          <p:cNvPr id="17" name="直接连接符 16"/>
          <p:cNvCxnSpPr/>
          <p:nvPr/>
        </p:nvCxnSpPr>
        <p:spPr>
          <a:xfrm>
            <a:off x="3778613" y="2787063"/>
            <a:ext cx="1621528" cy="1268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41127" y="4652452"/>
            <a:ext cx="143411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TR-WM03-D-IN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94807" y="4219760"/>
            <a:ext cx="212594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772263" y="1725478"/>
            <a:ext cx="16755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5575" y="3727722"/>
            <a:ext cx="419324" cy="49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8075904" y="4163018"/>
            <a:ext cx="115865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61179" y="3357645"/>
            <a:ext cx="1814681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6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1" name="图片 30" descr="1343455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88479" y="1557589"/>
            <a:ext cx="376007" cy="40653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101611" y="1975278"/>
            <a:ext cx="115865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7451847" y="2806513"/>
            <a:ext cx="30897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845554" y="1014939"/>
            <a:ext cx="1814681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7172319" y="4545370"/>
            <a:ext cx="9292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54620" y="1859915"/>
            <a:ext cx="0" cy="93853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172319" y="1688662"/>
            <a:ext cx="82452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739067" y="1860446"/>
            <a:ext cx="25777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3128686" y="1727622"/>
            <a:ext cx="63072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48" y="5049457"/>
            <a:ext cx="836933" cy="4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TextBox 53"/>
          <p:cNvSpPr txBox="1"/>
          <p:nvPr/>
        </p:nvSpPr>
        <p:spPr>
          <a:xfrm>
            <a:off x="8653908" y="1585323"/>
            <a:ext cx="129116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Optional</a:t>
            </a:r>
            <a:endParaRPr lang="zh-CN" altLang="en-US" sz="1400" dirty="0"/>
          </a:p>
        </p:txBody>
      </p:sp>
      <p:sp>
        <p:nvSpPr>
          <p:cNvPr id="89" name="TextBox 81"/>
          <p:cNvSpPr txBox="1"/>
          <p:nvPr/>
        </p:nvSpPr>
        <p:spPr>
          <a:xfrm>
            <a:off x="5565241" y="2781849"/>
            <a:ext cx="1698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>
                <a:solidFill>
                  <a:srgbClr val="C00000"/>
                </a:solidFill>
              </a:rPr>
              <a:t>TR-JB07/WM03-G-IN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pic>
        <p:nvPicPr>
          <p:cNvPr id="38" name="图片 37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0" t="27083" r="30217" b="20833"/>
          <a:stretch>
            <a:fillRect/>
          </a:stretch>
        </p:blipFill>
        <p:spPr bwMode="auto">
          <a:xfrm>
            <a:off x="2072593" y="2408643"/>
            <a:ext cx="810615" cy="517392"/>
          </a:xfrm>
          <a:prstGeom prst="rect">
            <a:avLst/>
          </a:prstGeom>
          <a:ln>
            <a:noFill/>
          </a:ln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1" t="11965" r="28936" b="26862"/>
          <a:stretch>
            <a:fillRect/>
          </a:stretch>
        </p:blipFill>
        <p:spPr>
          <a:xfrm>
            <a:off x="2059898" y="1318611"/>
            <a:ext cx="720587" cy="60007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603456" y="2930456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IPC31X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98309" y="2280498"/>
            <a:ext cx="201032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3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87464" y="1377545"/>
            <a:ext cx="800098" cy="509322"/>
          </a:xfrm>
          <a:prstGeom prst="rect">
            <a:avLst/>
          </a:prstGeom>
          <a:noFill/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0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0667" y="3297952"/>
            <a:ext cx="788670" cy="49657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34942" y="1150381"/>
            <a:ext cx="1433830" cy="936625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44603" y="1975168"/>
            <a:ext cx="1454785" cy="1263650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3217">
            <a:off x="10368280" y="3141345"/>
            <a:ext cx="1706880" cy="124587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147217">
            <a:off x="10600970" y="5612274"/>
            <a:ext cx="1544955" cy="809625"/>
          </a:xfrm>
          <a:prstGeom prst="rect">
            <a:avLst/>
          </a:prstGeom>
        </p:spPr>
      </p:pic>
      <p:cxnSp>
        <p:nvCxnSpPr>
          <p:cNvPr id="54" name="直接连接符 53"/>
          <p:cNvCxnSpPr/>
          <p:nvPr/>
        </p:nvCxnSpPr>
        <p:spPr>
          <a:xfrm>
            <a:off x="9584267" y="1918686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8101611" y="2806700"/>
            <a:ext cx="2043149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9259993" y="4079876"/>
            <a:ext cx="1178918" cy="9047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7592907" y="5618447"/>
            <a:ext cx="26234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1906994" y="3854245"/>
            <a:ext cx="11360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PRIME series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IPC354SR3</a:t>
            </a:r>
          </a:p>
        </p:txBody>
      </p:sp>
      <p:pic>
        <p:nvPicPr>
          <p:cNvPr id="26" name="图片 1"/>
          <p:cNvPicPr>
            <a:picLocks noChangeAspect="1"/>
          </p:cNvPicPr>
          <p:nvPr/>
        </p:nvPicPr>
        <p:blipFill>
          <a:blip r:embed="rId15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rcRect t="9703"/>
          <a:stretch>
            <a:fillRect/>
          </a:stretch>
        </p:blipFill>
        <p:spPr>
          <a:xfrm>
            <a:off x="2141220" y="4520565"/>
            <a:ext cx="708660" cy="568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10"/>
          <p:cNvSpPr txBox="1"/>
          <p:nvPr/>
        </p:nvSpPr>
        <p:spPr>
          <a:xfrm>
            <a:off x="1629217" y="5212737"/>
            <a:ext cx="169753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IPC361X SS\361X SB\IPC361X LE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9" name="图片 58" descr="\\Inforsrv-new\产品资料库\05-产品宣传彩页\英文版\01 IPC\01 IPC\3.Prime I\Dome\4MP\UNV IPC324SR3-DVPF28(40)-F\图片\-F半球_F.png"/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9" t="12059" r="27099" b="17647"/>
          <a:stretch>
            <a:fillRect/>
          </a:stretch>
        </p:blipFill>
        <p:spPr bwMode="auto">
          <a:xfrm>
            <a:off x="652214" y="1348458"/>
            <a:ext cx="749805" cy="57621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TextBox 10"/>
          <p:cNvSpPr txBox="1"/>
          <p:nvPr/>
        </p:nvSpPr>
        <p:spPr>
          <a:xfrm>
            <a:off x="230123" y="1902400"/>
            <a:ext cx="1697536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SS\SB\LB\LE 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050" name="Picture 2" descr="IPC3615SE-ADF40KM-WL-I0-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1" t="10643" r="31812" b="34137"/>
          <a:stretch>
            <a:fillRect/>
          </a:stretch>
        </p:blipFill>
        <p:spPr bwMode="auto">
          <a:xfrm>
            <a:off x="798823" y="4479427"/>
            <a:ext cx="664582" cy="61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Box 10"/>
          <p:cNvSpPr txBox="1"/>
          <p:nvPr/>
        </p:nvSpPr>
        <p:spPr>
          <a:xfrm>
            <a:off x="368135" y="5212737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IPC361X SE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10190" y="4545330"/>
            <a:ext cx="1623060" cy="876935"/>
          </a:xfrm>
          <a:prstGeom prst="rect">
            <a:avLst/>
          </a:prstGeom>
        </p:spPr>
      </p:pic>
      <p:pic>
        <p:nvPicPr>
          <p:cNvPr id="27" name="图片 2" descr="untitled.759"/>
          <p:cNvPicPr>
            <a:picLocks noChangeAspect="1"/>
          </p:cNvPicPr>
          <p:nvPr/>
        </p:nvPicPr>
        <p:blipFill>
          <a:blip r:embed="rId19"/>
          <a:srcRect l="24036" t="26896" r="32159" b="10138"/>
          <a:stretch>
            <a:fillRect/>
          </a:stretch>
        </p:blipFill>
        <p:spPr>
          <a:xfrm>
            <a:off x="8295005" y="4438650"/>
            <a:ext cx="686435" cy="694055"/>
          </a:xfrm>
          <a:prstGeom prst="rect">
            <a:avLst/>
          </a:prstGeom>
        </p:spPr>
      </p:pic>
      <p:sp>
        <p:nvSpPr>
          <p:cNvPr id="7" name="TextBox 46"/>
          <p:cNvSpPr txBox="1"/>
          <p:nvPr/>
        </p:nvSpPr>
        <p:spPr>
          <a:xfrm>
            <a:off x="7927843" y="5065005"/>
            <a:ext cx="1440160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TR-UC08-C </a:t>
            </a:r>
          </a:p>
        </p:txBody>
      </p:sp>
      <p:sp>
        <p:nvSpPr>
          <p:cNvPr id="19" name="TextBox 33"/>
          <p:cNvSpPr txBox="1"/>
          <p:nvPr/>
        </p:nvSpPr>
        <p:spPr>
          <a:xfrm>
            <a:off x="7058660" y="4752975"/>
            <a:ext cx="1386840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Corner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7455022" y="2959548"/>
            <a:ext cx="30897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752080" y="2977515"/>
            <a:ext cx="0" cy="156781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9259993" y="4916806"/>
            <a:ext cx="1178918" cy="9047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图片 99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20" cstate="print"/>
          <a:srcRect l="7767" t="16771" r="22332" b="16147"/>
          <a:stretch>
            <a:fillRect/>
          </a:stretch>
        </p:blipFill>
        <p:spPr bwMode="auto">
          <a:xfrm>
            <a:off x="5808542" y="2280498"/>
            <a:ext cx="933361" cy="42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32415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Dome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3209857" y="4614802"/>
            <a:ext cx="0" cy="315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916555" y="1866900"/>
            <a:ext cx="146494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0"/>
          <p:cNvSpPr txBox="1"/>
          <p:nvPr/>
        </p:nvSpPr>
        <p:spPr>
          <a:xfrm>
            <a:off x="1597467" y="1966617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S/E/L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1" t="11965" r="28936" b="26862"/>
          <a:stretch>
            <a:fillRect/>
          </a:stretch>
        </p:blipFill>
        <p:spPr>
          <a:xfrm>
            <a:off x="2010368" y="1385286"/>
            <a:ext cx="720587" cy="600075"/>
          </a:xfrm>
          <a:prstGeom prst="rect">
            <a:avLst/>
          </a:prstGeom>
        </p:spPr>
      </p:pic>
      <p:pic>
        <p:nvPicPr>
          <p:cNvPr id="59" name="图片 58" descr="\\Inforsrv-new\产品资料库\05-产品宣传彩页\英文版\01 IPC\01 IPC\3.Prime I\Dome\4MP\UNV IPC324SR3-DVPF28(40)-F\图片\-F半球_F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9" t="12059" r="27099" b="17647"/>
          <a:stretch>
            <a:fillRect/>
          </a:stretch>
        </p:blipFill>
        <p:spPr bwMode="auto">
          <a:xfrm>
            <a:off x="602684" y="1415133"/>
            <a:ext cx="749805" cy="57621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TextBox 10"/>
          <p:cNvSpPr txBox="1"/>
          <p:nvPr/>
        </p:nvSpPr>
        <p:spPr>
          <a:xfrm>
            <a:off x="180593" y="1969075"/>
            <a:ext cx="169753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SS\SB\LB\LE series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1210448" y="5172424"/>
            <a:ext cx="13628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IPC323X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8" name="Picture 2" descr="\\info-server\产品资料库\09-01-产品图片库\02-海外\01- Network Camera\UNV\3. fixed dome camera\IPC323X series\UNV\UNV\渲染图\IPC3238SR3-DVZ(3).png"/>
          <p:cNvPicPr>
            <a:picLocks noChangeAspect="1" noChangeArrowheads="1"/>
          </p:cNvPicPr>
          <p:nvPr/>
        </p:nvPicPr>
        <p:blipFill>
          <a:blip r:embed="rId5" cstate="print"/>
          <a:srcRect l="23380" t="17778" r="31876" b="18730"/>
          <a:stretch>
            <a:fillRect/>
          </a:stretch>
        </p:blipFill>
        <p:spPr bwMode="auto">
          <a:xfrm>
            <a:off x="1852976" y="4602133"/>
            <a:ext cx="732913" cy="572588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6" t="38227" r="29308" b="14814"/>
          <a:stretch>
            <a:fillRect/>
          </a:stretch>
        </p:blipFill>
        <p:spPr>
          <a:xfrm>
            <a:off x="1002926" y="4606003"/>
            <a:ext cx="729833" cy="553994"/>
          </a:xfrm>
          <a:prstGeom prst="rect">
            <a:avLst/>
          </a:prstGeom>
        </p:spPr>
      </p:pic>
      <p:sp>
        <p:nvSpPr>
          <p:cNvPr id="65" name="矩形 64"/>
          <p:cNvSpPr/>
          <p:nvPr/>
        </p:nvSpPr>
        <p:spPr>
          <a:xfrm>
            <a:off x="2152420" y="4566744"/>
            <a:ext cx="290594" cy="30287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1130183" y="4566745"/>
            <a:ext cx="247789" cy="20025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TextBox 19"/>
          <p:cNvSpPr txBox="1"/>
          <p:nvPr/>
        </p:nvSpPr>
        <p:spPr>
          <a:xfrm>
            <a:off x="295871" y="4375373"/>
            <a:ext cx="13628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Mic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TextBox 20"/>
          <p:cNvSpPr txBox="1"/>
          <p:nvPr/>
        </p:nvSpPr>
        <p:spPr>
          <a:xfrm>
            <a:off x="5742013" y="1415290"/>
            <a:ext cx="111987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8915400" y="1877060"/>
            <a:ext cx="121729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7477760" y="1415415"/>
            <a:ext cx="1393190" cy="863600"/>
            <a:chOff x="8694" y="2229"/>
            <a:chExt cx="2194" cy="1360"/>
          </a:xfrm>
        </p:grpSpPr>
        <p:pic>
          <p:nvPicPr>
            <p:cNvPr id="15" name="图片 4" descr="32-FL"/>
            <p:cNvPicPr>
              <a:picLocks noChangeAspect="1"/>
            </p:cNvPicPr>
            <p:nvPr/>
          </p:nvPicPr>
          <p:blipFill>
            <a:blip r:embed="rId7"/>
            <a:srcRect l="21805" t="17517" r="22511" b="23238"/>
            <a:stretch>
              <a:fillRect/>
            </a:stretch>
          </p:blipFill>
          <p:spPr>
            <a:xfrm>
              <a:off x="9081" y="2229"/>
              <a:ext cx="1372" cy="1014"/>
            </a:xfrm>
            <a:prstGeom prst="rect">
              <a:avLst/>
            </a:prstGeom>
          </p:spPr>
        </p:pic>
        <p:sp>
          <p:nvSpPr>
            <p:cNvPr id="19" name="TextBox 26"/>
            <p:cNvSpPr txBox="1"/>
            <p:nvPr/>
          </p:nvSpPr>
          <p:spPr>
            <a:xfrm>
              <a:off x="8694" y="3061"/>
              <a:ext cx="2195" cy="52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HS-205S</a:t>
              </a:r>
            </a:p>
          </p:txBody>
        </p:sp>
      </p:grpSp>
      <p:pic>
        <p:nvPicPr>
          <p:cNvPr id="16" name="图片 15" descr="小遮阳罩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238105" y="1334770"/>
            <a:ext cx="833755" cy="1084580"/>
          </a:xfrm>
          <a:prstGeom prst="rect">
            <a:avLst/>
          </a:prstGeom>
        </p:spPr>
      </p:pic>
      <p:sp>
        <p:nvSpPr>
          <p:cNvPr id="17" name="TextBox 20"/>
          <p:cNvSpPr txBox="1"/>
          <p:nvPr/>
        </p:nvSpPr>
        <p:spPr>
          <a:xfrm>
            <a:off x="5718518" y="4601720"/>
            <a:ext cx="111987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8" name="图片 17" descr="大遮阳罩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0166350" y="4455795"/>
            <a:ext cx="915035" cy="108902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416165" y="4572635"/>
            <a:ext cx="1393190" cy="865505"/>
            <a:chOff x="8702" y="7021"/>
            <a:chExt cx="2194" cy="1363"/>
          </a:xfrm>
        </p:grpSpPr>
        <p:sp>
          <p:nvSpPr>
            <p:cNvPr id="26" name="TextBox 26"/>
            <p:cNvSpPr txBox="1"/>
            <p:nvPr/>
          </p:nvSpPr>
          <p:spPr>
            <a:xfrm>
              <a:off x="8702" y="7856"/>
              <a:ext cx="2195" cy="52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HS-207S</a:t>
              </a:r>
            </a:p>
          </p:txBody>
        </p:sp>
        <p:pic>
          <p:nvPicPr>
            <p:cNvPr id="22" name="图片 1" descr="35-FL"/>
            <p:cNvPicPr>
              <a:picLocks noChangeAspect="1"/>
            </p:cNvPicPr>
            <p:nvPr/>
          </p:nvPicPr>
          <p:blipFill>
            <a:blip r:embed="rId10"/>
            <a:srcRect l="18038" t="21048" r="20795" b="22094"/>
            <a:stretch>
              <a:fillRect/>
            </a:stretch>
          </p:blipFill>
          <p:spPr>
            <a:xfrm>
              <a:off x="9043" y="7021"/>
              <a:ext cx="1515" cy="978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4248785" y="1482725"/>
            <a:ext cx="1466850" cy="803275"/>
            <a:chOff x="9969" y="4435"/>
            <a:chExt cx="2310" cy="1265"/>
          </a:xfrm>
        </p:grpSpPr>
        <p:sp>
          <p:nvSpPr>
            <p:cNvPr id="6" name="TextBox 14"/>
            <p:cNvSpPr txBox="1"/>
            <p:nvPr/>
          </p:nvSpPr>
          <p:spPr>
            <a:xfrm>
              <a:off x="9969" y="5168"/>
              <a:ext cx="2311" cy="533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TR-JB03-G-IN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43" name="Picture 2" descr="\\info-server\产品资料库\临时（to徐迪远）\渲染图\Bracket\Dome Camera\TR-JB03-D-IN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0558" y="4435"/>
              <a:ext cx="1260" cy="802"/>
            </a:xfrm>
            <a:prstGeom prst="rect">
              <a:avLst/>
            </a:prstGeom>
            <a:noFill/>
          </p:spPr>
        </p:pic>
      </p:grpSp>
      <p:grpSp>
        <p:nvGrpSpPr>
          <p:cNvPr id="20" name="组合 19"/>
          <p:cNvGrpSpPr/>
          <p:nvPr/>
        </p:nvGrpSpPr>
        <p:grpSpPr>
          <a:xfrm>
            <a:off x="4377055" y="4601845"/>
            <a:ext cx="1362710" cy="829945"/>
            <a:chOff x="8750" y="8631"/>
            <a:chExt cx="2146" cy="1307"/>
          </a:xfrm>
        </p:grpSpPr>
        <p:sp>
          <p:nvSpPr>
            <p:cNvPr id="29" name="TextBox 28"/>
            <p:cNvSpPr txBox="1"/>
            <p:nvPr/>
          </p:nvSpPr>
          <p:spPr>
            <a:xfrm>
              <a:off x="8750" y="9406"/>
              <a:ext cx="2146" cy="533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TR-JB04-C-IN</a:t>
              </a:r>
            </a:p>
          </p:txBody>
        </p:sp>
        <p:pic>
          <p:nvPicPr>
            <p:cNvPr id="51" name="Picture 2" descr="\\info-server\产品资料库\临时（to徐迪远）\渲染图\Bracket\Dome Camera\TR-JB03-D-IN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193" y="8631"/>
              <a:ext cx="1260" cy="802"/>
            </a:xfrm>
            <a:prstGeom prst="rect">
              <a:avLst/>
            </a:prstGeom>
            <a:noFill/>
          </p:spPr>
        </p:pic>
      </p:grpSp>
      <p:cxnSp>
        <p:nvCxnSpPr>
          <p:cNvPr id="23" name="直接连接符 22"/>
          <p:cNvCxnSpPr/>
          <p:nvPr/>
        </p:nvCxnSpPr>
        <p:spPr>
          <a:xfrm>
            <a:off x="5742305" y="1854835"/>
            <a:ext cx="121729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4"/>
          <p:cNvSpPr txBox="1"/>
          <p:nvPr/>
        </p:nvSpPr>
        <p:spPr>
          <a:xfrm>
            <a:off x="3053340" y="1415622"/>
            <a:ext cx="119201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981325" y="5029200"/>
            <a:ext cx="146494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4"/>
          <p:cNvSpPr txBox="1"/>
          <p:nvPr/>
        </p:nvSpPr>
        <p:spPr>
          <a:xfrm>
            <a:off x="2981585" y="4602052"/>
            <a:ext cx="119201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5718810" y="5029200"/>
            <a:ext cx="170497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8915400" y="5029200"/>
            <a:ext cx="121729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4184015" y="3475628"/>
            <a:ext cx="1620520" cy="865867"/>
            <a:chOff x="6536" y="4498"/>
            <a:chExt cx="2552" cy="1364"/>
          </a:xfrm>
        </p:grpSpPr>
        <p:sp>
          <p:nvSpPr>
            <p:cNvPr id="32" name="TextBox 7"/>
            <p:cNvSpPr txBox="1"/>
            <p:nvPr/>
          </p:nvSpPr>
          <p:spPr>
            <a:xfrm>
              <a:off x="6536" y="5333"/>
              <a:ext cx="2552" cy="52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TR-JB03-H-IN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74" name="Picture 2" descr="\\info-server\产品资料库\临时（to徐迪远）\渲染图\Bracket\Dome Camera\TR-JB03-D-IN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>
            <a:xfrm>
              <a:off x="7150" y="4498"/>
              <a:ext cx="1393" cy="887"/>
            </a:xfrm>
            <a:prstGeom prst="rect">
              <a:avLst/>
            </a:prstGeom>
            <a:noFill/>
          </p:spPr>
        </p:pic>
      </p:grpSp>
      <p:grpSp>
        <p:nvGrpSpPr>
          <p:cNvPr id="50" name="组合 49"/>
          <p:cNvGrpSpPr/>
          <p:nvPr/>
        </p:nvGrpSpPr>
        <p:grpSpPr>
          <a:xfrm>
            <a:off x="1449705" y="3005455"/>
            <a:ext cx="1750695" cy="1283970"/>
            <a:chOff x="1896" y="3810"/>
            <a:chExt cx="2757" cy="2022"/>
          </a:xfrm>
        </p:grpSpPr>
        <p:pic>
          <p:nvPicPr>
            <p:cNvPr id="81" name="图片 80" descr="353变焦半球-UNV_F (1)"/>
            <p:cNvPicPr>
              <a:picLocks noChangeAspect="1"/>
            </p:cNvPicPr>
            <p:nvPr/>
          </p:nvPicPr>
          <p:blipFill>
            <a:blip r:embed="rId12"/>
            <a:srcRect l="25455" t="12966" r="26370" b="17651"/>
            <a:stretch>
              <a:fillRect/>
            </a:stretch>
          </p:blipFill>
          <p:spPr>
            <a:xfrm>
              <a:off x="2226" y="3810"/>
              <a:ext cx="1237" cy="1004"/>
            </a:xfrm>
            <a:prstGeom prst="rect">
              <a:avLst/>
            </a:prstGeom>
          </p:spPr>
        </p:pic>
        <p:sp>
          <p:nvSpPr>
            <p:cNvPr id="82" name="文本框 81"/>
            <p:cNvSpPr txBox="1"/>
            <p:nvPr/>
          </p:nvSpPr>
          <p:spPr>
            <a:xfrm>
              <a:off x="1896" y="4814"/>
              <a:ext cx="1789" cy="10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1200" dirty="0" smtClean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+mn-ea"/>
                </a:rPr>
                <a:t>PRIME/EASY </a:t>
              </a:r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+mn-ea"/>
                </a:rPr>
                <a:t>series</a:t>
              </a:r>
              <a:endPara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IPC353X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 flipV="1">
              <a:off x="4653" y="4978"/>
              <a:ext cx="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20"/>
          <p:cNvSpPr txBox="1"/>
          <p:nvPr/>
        </p:nvSpPr>
        <p:spPr>
          <a:xfrm>
            <a:off x="5718518" y="3379980"/>
            <a:ext cx="111987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2981325" y="3807460"/>
            <a:ext cx="146494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24"/>
          <p:cNvSpPr txBox="1"/>
          <p:nvPr/>
        </p:nvSpPr>
        <p:spPr>
          <a:xfrm>
            <a:off x="2981585" y="3380312"/>
            <a:ext cx="119201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4" name="直接连接符 53"/>
          <p:cNvCxnSpPr/>
          <p:nvPr/>
        </p:nvCxnSpPr>
        <p:spPr>
          <a:xfrm flipH="1">
            <a:off x="6800215" y="3810000"/>
            <a:ext cx="3175" cy="121856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5804535" y="3803015"/>
            <a:ext cx="1009650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5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Electric-box Transfer plate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0"/>
          <p:cNvSpPr txBox="1"/>
          <p:nvPr/>
        </p:nvSpPr>
        <p:spPr>
          <a:xfrm>
            <a:off x="3619307" y="1781832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S/E/L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1" t="11965" r="28936" b="26862"/>
          <a:stretch>
            <a:fillRect/>
          </a:stretch>
        </p:blipFill>
        <p:spPr>
          <a:xfrm>
            <a:off x="4032208" y="1200501"/>
            <a:ext cx="720587" cy="600075"/>
          </a:xfrm>
          <a:prstGeom prst="rect">
            <a:avLst/>
          </a:prstGeom>
        </p:spPr>
      </p:pic>
      <p:pic>
        <p:nvPicPr>
          <p:cNvPr id="59" name="图片 58" descr="\\Inforsrv-new\产品资料库\05-产品宣传彩页\英文版\01 IPC\01 IPC\3.Prime I\Dome\4MP\UNV IPC324SR3-DVPF28(40)-F\图片\-F半球_F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9" t="12059" r="27099" b="17647"/>
          <a:stretch>
            <a:fillRect/>
          </a:stretch>
        </p:blipFill>
        <p:spPr bwMode="auto">
          <a:xfrm>
            <a:off x="2624524" y="1230348"/>
            <a:ext cx="749805" cy="57621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TextBox 10"/>
          <p:cNvSpPr txBox="1"/>
          <p:nvPr/>
        </p:nvSpPr>
        <p:spPr>
          <a:xfrm>
            <a:off x="2202433" y="1784290"/>
            <a:ext cx="169753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SS\SB\LB\LE 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2" t="14038" r="23287" b="26425"/>
          <a:stretch>
            <a:fillRect/>
          </a:stretch>
        </p:blipFill>
        <p:spPr bwMode="auto">
          <a:xfrm>
            <a:off x="3389092" y="3577096"/>
            <a:ext cx="572615" cy="522610"/>
          </a:xfrm>
          <a:prstGeom prst="rect">
            <a:avLst/>
          </a:prstGeom>
          <a:ln>
            <a:noFill/>
          </a:ln>
        </p:spPr>
      </p:pic>
      <p:sp>
        <p:nvSpPr>
          <p:cNvPr id="90" name="TextBox 36"/>
          <p:cNvSpPr txBox="1"/>
          <p:nvPr/>
        </p:nvSpPr>
        <p:spPr>
          <a:xfrm>
            <a:off x="3016528" y="4144837"/>
            <a:ext cx="1217120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PRIME  series</a:t>
            </a:r>
          </a:p>
          <a:p>
            <a:r>
              <a:rPr lang="en-US" altLang="zh-CN" dirty="0"/>
              <a:t>IPC361XSR -F 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2761615" y="6039485"/>
            <a:ext cx="1990725" cy="5511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EASY</a:t>
            </a:r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/PRIME series</a:t>
            </a:r>
            <a:endParaRPr lang="en-US" altLang="zh-CN" sz="14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IPC21XX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1" name="TextBox 49"/>
          <p:cNvSpPr txBox="1"/>
          <p:nvPr/>
        </p:nvSpPr>
        <p:spPr>
          <a:xfrm>
            <a:off x="1142263" y="6244502"/>
            <a:ext cx="208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IPC21XX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(Round mount)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1" name="图片 20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229" l="0" r="100000">
                        <a14:foregroundMark x1="28098" y1="20907" x2="50184" y2="30227"/>
                        <a14:foregroundMark x1="22086" y1="13854" x2="33742" y2="20907"/>
                        <a14:foregroundMark x1="44785" y1="25441" x2="63436" y2="32997"/>
                        <a14:foregroundMark x1="83804" y1="34257" x2="89202" y2="44081"/>
                        <a14:foregroundMark x1="88098" y1="46851" x2="88957" y2="59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92" r="3428"/>
          <a:stretch>
            <a:fillRect/>
          </a:stretch>
        </p:blipFill>
        <p:spPr bwMode="auto">
          <a:xfrm>
            <a:off x="1587688" y="5690069"/>
            <a:ext cx="1037128" cy="554548"/>
          </a:xfrm>
          <a:prstGeom prst="rect">
            <a:avLst/>
          </a:prstGeom>
          <a:ln>
            <a:noFill/>
          </a:ln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49769" y="5528516"/>
            <a:ext cx="902488" cy="40664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026" name="Picture 2" descr="IPC2124SS-ADF28(40)KM-F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6" t="34682" r="28235" b="32370"/>
          <a:stretch>
            <a:fillRect/>
          </a:stretch>
        </p:blipFill>
        <p:spPr bwMode="auto">
          <a:xfrm>
            <a:off x="3813064" y="5003464"/>
            <a:ext cx="993612" cy="46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图片 35" descr="金属大酒杯- FR"/>
          <p:cNvPicPr>
            <a:picLocks noChangeAspect="1"/>
          </p:cNvPicPr>
          <p:nvPr/>
        </p:nvPicPr>
        <p:blipFill>
          <a:blip r:embed="rId10"/>
          <a:srcRect l="16018" t="22611" r="23392" b="23228"/>
          <a:stretch>
            <a:fillRect/>
          </a:stretch>
        </p:blipFill>
        <p:spPr>
          <a:xfrm>
            <a:off x="545244" y="5690068"/>
            <a:ext cx="1035482" cy="545804"/>
          </a:xfrm>
          <a:prstGeom prst="rect">
            <a:avLst/>
          </a:prstGeom>
        </p:spPr>
      </p:pic>
      <p:sp>
        <p:nvSpPr>
          <p:cNvPr id="49" name="TextBox 49"/>
          <p:cNvSpPr txBox="1"/>
          <p:nvPr/>
        </p:nvSpPr>
        <p:spPr>
          <a:xfrm>
            <a:off x="262623" y="6259149"/>
            <a:ext cx="1455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IPC232X LB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8" name="图片 37" descr="2020070801.3051"/>
          <p:cNvPicPr>
            <a:picLocks noChangeAspect="1"/>
          </p:cNvPicPr>
          <p:nvPr/>
        </p:nvPicPr>
        <p:blipFill>
          <a:blip r:embed="rId11"/>
          <a:srcRect l="27227" t="20493" r="24100" b="29956"/>
          <a:stretch>
            <a:fillRect/>
          </a:stretch>
        </p:blipFill>
        <p:spPr>
          <a:xfrm>
            <a:off x="1597941" y="4854675"/>
            <a:ext cx="1016621" cy="532340"/>
          </a:xfrm>
          <a:prstGeom prst="rect">
            <a:avLst/>
          </a:prstGeom>
        </p:spPr>
      </p:pic>
      <p:sp>
        <p:nvSpPr>
          <p:cNvPr id="39" name="TextBox 49"/>
          <p:cNvSpPr txBox="1"/>
          <p:nvPr/>
        </p:nvSpPr>
        <p:spPr>
          <a:xfrm>
            <a:off x="1355992" y="5377976"/>
            <a:ext cx="1455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IPC2128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</a:t>
            </a:r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2" name="图片 51" descr="C:\Users\z05278\AppData\Local\Temp\Rar$DRa33808.7763\0235C5JLXR_V0\IPC2314SB-ADF60KM-I0-4MP筒型网络摄像机(WDR,PoE,H.265,6.0mm定焦,80m红外,内置Mic,支持SD卡,告警)-UNV\0235C5JL-FR.png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6" t="32829" r="15585" b="28234"/>
          <a:stretch>
            <a:fillRect/>
          </a:stretch>
        </p:blipFill>
        <p:spPr bwMode="auto">
          <a:xfrm>
            <a:off x="536981" y="4886782"/>
            <a:ext cx="1041790" cy="51187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矩形 52"/>
          <p:cNvSpPr/>
          <p:nvPr/>
        </p:nvSpPr>
        <p:spPr>
          <a:xfrm>
            <a:off x="598950" y="5410292"/>
            <a:ext cx="998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IPC231X SB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2" t="29902" r="15969" b="28431"/>
          <a:stretch>
            <a:fillRect/>
          </a:stretch>
        </p:blipFill>
        <p:spPr>
          <a:xfrm>
            <a:off x="2780810" y="5031712"/>
            <a:ext cx="979821" cy="4353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6" t="34464" r="35076" b="32244"/>
          <a:stretch>
            <a:fillRect/>
          </a:stretch>
        </p:blipFill>
        <p:spPr>
          <a:xfrm>
            <a:off x="2778867" y="5537303"/>
            <a:ext cx="1034197" cy="434537"/>
          </a:xfrm>
          <a:prstGeom prst="rect">
            <a:avLst/>
          </a:prstGeom>
        </p:spPr>
      </p:pic>
      <p:pic>
        <p:nvPicPr>
          <p:cNvPr id="47" name="图片 4" descr="untitled.15555"/>
          <p:cNvPicPr>
            <a:picLocks noChangeAspect="1"/>
          </p:cNvPicPr>
          <p:nvPr/>
        </p:nvPicPr>
        <p:blipFill>
          <a:blip r:embed="rId15"/>
          <a:srcRect l="20795" t="32130" r="22776" b="25494"/>
          <a:stretch>
            <a:fillRect/>
          </a:stretch>
        </p:blipFill>
        <p:spPr>
          <a:xfrm>
            <a:off x="7819390" y="3535680"/>
            <a:ext cx="811530" cy="483870"/>
          </a:xfrm>
          <a:prstGeom prst="rect">
            <a:avLst/>
          </a:prstGeom>
        </p:spPr>
      </p:pic>
      <p:sp>
        <p:nvSpPr>
          <p:cNvPr id="56" name="TextBox 23"/>
          <p:cNvSpPr txBox="1"/>
          <p:nvPr/>
        </p:nvSpPr>
        <p:spPr>
          <a:xfrm>
            <a:off x="5669196" y="3492426"/>
            <a:ext cx="221510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Electric-box Transfer plate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5681842" y="3830746"/>
            <a:ext cx="169936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8"/>
          <p:cNvSpPr txBox="1"/>
          <p:nvPr/>
        </p:nvSpPr>
        <p:spPr>
          <a:xfrm>
            <a:off x="7239635" y="4019550"/>
            <a:ext cx="1970405" cy="98488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TR-SM03-IN</a:t>
            </a:r>
          </a:p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(</a:t>
            </a:r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American Standard </a:t>
            </a:r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NEMA-WD6)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endParaRPr lang="en-US" altLang="zh-CN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62" name="直接连接符 61"/>
          <p:cNvCxnSpPr/>
          <p:nvPr/>
        </p:nvCxnSpPr>
        <p:spPr>
          <a:xfrm>
            <a:off x="9054465" y="3830955"/>
            <a:ext cx="95059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5657215" y="1499235"/>
            <a:ext cx="13335" cy="433768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V="1">
            <a:off x="5142230" y="1506220"/>
            <a:ext cx="524510" cy="127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V="1">
            <a:off x="5147945" y="2697480"/>
            <a:ext cx="524510" cy="127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5132705" y="3830955"/>
            <a:ext cx="524510" cy="127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V="1">
            <a:off x="5147945" y="5836920"/>
            <a:ext cx="524510" cy="127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图片 1"/>
          <p:cNvPicPr>
            <a:picLocks noChangeAspect="1"/>
          </p:cNvPicPr>
          <p:nvPr/>
        </p:nvPicPr>
        <p:blipFill>
          <a:blip r:embed="rId16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rcRect t="9703"/>
          <a:stretch>
            <a:fillRect/>
          </a:stretch>
        </p:blipFill>
        <p:spPr>
          <a:xfrm>
            <a:off x="1939704" y="3549015"/>
            <a:ext cx="708660" cy="568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" name="TextBox 10"/>
          <p:cNvSpPr txBox="1"/>
          <p:nvPr/>
        </p:nvSpPr>
        <p:spPr>
          <a:xfrm>
            <a:off x="1427701" y="4237377"/>
            <a:ext cx="169753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IPC361X 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SS \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361X SB\ 361X LE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050" name="Picture 2" descr="IPC3615SE-ADF40KM-WL-I0-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1" t="10643" r="31812" b="34137"/>
          <a:stretch>
            <a:fillRect/>
          </a:stretch>
        </p:blipFill>
        <p:spPr bwMode="auto">
          <a:xfrm>
            <a:off x="545458" y="3549152"/>
            <a:ext cx="664582" cy="61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TextBox 10"/>
          <p:cNvSpPr txBox="1"/>
          <p:nvPr/>
        </p:nvSpPr>
        <p:spPr>
          <a:xfrm>
            <a:off x="168910" y="4264660"/>
            <a:ext cx="1417320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IPC361X SE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83" name="图片 82"/>
          <p:cNvPicPr/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0" t="27083" r="30217" b="20833"/>
          <a:stretch>
            <a:fillRect/>
          </a:stretch>
        </p:blipFill>
        <p:spPr bwMode="auto">
          <a:xfrm>
            <a:off x="2640918" y="2349588"/>
            <a:ext cx="810615" cy="517392"/>
          </a:xfrm>
          <a:prstGeom prst="rect">
            <a:avLst/>
          </a:prstGeom>
          <a:ln>
            <a:noFill/>
          </a:ln>
        </p:spPr>
      </p:pic>
      <p:sp>
        <p:nvSpPr>
          <p:cNvPr id="84" name="TextBox 40"/>
          <p:cNvSpPr txBox="1"/>
          <p:nvPr/>
        </p:nvSpPr>
        <p:spPr>
          <a:xfrm>
            <a:off x="2171781" y="2871401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IPC31X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85" name="图片 84"/>
          <p:cNvPicPr>
            <a:picLocks noChangeAspect="1"/>
          </p:cNvPicPr>
          <p:nvPr/>
        </p:nvPicPr>
        <p:blipFill>
          <a:blip r:embed="rId19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5817" y="2276237"/>
            <a:ext cx="788670" cy="496570"/>
          </a:xfrm>
          <a:prstGeom prst="rect">
            <a:avLst/>
          </a:prstGeom>
        </p:spPr>
      </p:pic>
      <p:sp>
        <p:nvSpPr>
          <p:cNvPr id="86" name="文本框 85"/>
          <p:cNvSpPr txBox="1"/>
          <p:nvPr/>
        </p:nvSpPr>
        <p:spPr>
          <a:xfrm>
            <a:off x="3742144" y="2832530"/>
            <a:ext cx="11360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PRIME series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IPC354SR3</a:t>
            </a:r>
          </a:p>
        </p:txBody>
      </p:sp>
      <p:pic>
        <p:nvPicPr>
          <p:cNvPr id="91" name="图片 90" descr="0235c4tl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238105" y="1014095"/>
            <a:ext cx="1667816" cy="1080000"/>
          </a:xfrm>
          <a:prstGeom prst="rect">
            <a:avLst/>
          </a:prstGeom>
        </p:spPr>
      </p:pic>
      <p:pic>
        <p:nvPicPr>
          <p:cNvPr id="92" name="图片 91" descr="0235c4tj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62285" y="5537200"/>
            <a:ext cx="1243122" cy="1080000"/>
          </a:xfrm>
          <a:prstGeom prst="rect">
            <a:avLst/>
          </a:prstGeom>
        </p:spPr>
      </p:pic>
      <p:pic>
        <p:nvPicPr>
          <p:cNvPr id="93" name="图片 92" descr="0235c5cj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10800000">
            <a:off x="10480675" y="4610100"/>
            <a:ext cx="1182662" cy="1080000"/>
          </a:xfrm>
          <a:prstGeom prst="rect">
            <a:avLst/>
          </a:prstGeom>
        </p:spPr>
      </p:pic>
      <p:pic>
        <p:nvPicPr>
          <p:cNvPr id="94" name="图片 93" descr="0235c50b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043160" y="2157730"/>
            <a:ext cx="2057143" cy="1080000"/>
          </a:xfrm>
          <a:prstGeom prst="rect">
            <a:avLst/>
          </a:prstGeom>
        </p:spPr>
      </p:pic>
      <p:pic>
        <p:nvPicPr>
          <p:cNvPr id="95" name="图片 94" descr="0235c4ya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238105" y="3315970"/>
            <a:ext cx="183061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Dome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3" cstate="print"/>
          <a:srcRect l="29766" t="25230" r="8718" b="13498"/>
          <a:stretch>
            <a:fillRect/>
          </a:stretch>
        </p:blipFill>
        <p:spPr bwMode="auto">
          <a:xfrm>
            <a:off x="5617840" y="3161762"/>
            <a:ext cx="736751" cy="369705"/>
          </a:xfrm>
          <a:prstGeom prst="rect">
            <a:avLst/>
          </a:prstGeom>
          <a:noFill/>
        </p:spPr>
      </p:pic>
      <p:cxnSp>
        <p:nvCxnSpPr>
          <p:cNvPr id="7" name="直接连接符 6"/>
          <p:cNvCxnSpPr/>
          <p:nvPr/>
        </p:nvCxnSpPr>
        <p:spPr>
          <a:xfrm>
            <a:off x="3656897" y="1866901"/>
            <a:ext cx="3647" cy="380115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3656897" y="4790697"/>
            <a:ext cx="0" cy="315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656897" y="5658337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656897" y="3528147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916240" y="1866900"/>
            <a:ext cx="7322011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16600" y="3580724"/>
            <a:ext cx="121942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TR-WM04-IN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53348" y="1990439"/>
            <a:ext cx="1362892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IPC373XSE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57260" y="4257965"/>
            <a:ext cx="111987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28040" y="1561672"/>
            <a:ext cx="139422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Celling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2" name="图片 3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2639" y="3268194"/>
            <a:ext cx="405830" cy="73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8267623" y="3950821"/>
            <a:ext cx="1147695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43350" y="3184112"/>
            <a:ext cx="11476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5931568" y="4577873"/>
            <a:ext cx="443523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5941258" y="3919274"/>
            <a:ext cx="0" cy="6585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6773159" y="3599365"/>
            <a:ext cx="1469435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9415318" y="3636938"/>
            <a:ext cx="829087" cy="231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5"/>
          <a:srcRect l="4712" t="6016" r="1328"/>
          <a:stretch/>
        </p:blipFill>
        <p:spPr>
          <a:xfrm>
            <a:off x="10439399" y="3200400"/>
            <a:ext cx="977901" cy="1033059"/>
          </a:xfrm>
          <a:prstGeom prst="rect">
            <a:avLst/>
          </a:prstGeom>
        </p:spPr>
      </p:pic>
      <p:pic>
        <p:nvPicPr>
          <p:cNvPr id="67" name="图片 66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6" t="14026" r="34276" b="19848"/>
          <a:stretch>
            <a:fillRect/>
          </a:stretch>
        </p:blipFill>
        <p:spPr bwMode="auto">
          <a:xfrm>
            <a:off x="1839541" y="1385484"/>
            <a:ext cx="672084" cy="638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图片 67"/>
          <p:cNvPicPr/>
          <p:nvPr/>
        </p:nvPicPr>
        <p:blipFill rotWithShape="1">
          <a:blip r:embed="rId7"/>
          <a:srcRect l="7225" t="4405" r="3181" b="3163"/>
          <a:stretch/>
        </p:blipFill>
        <p:spPr bwMode="auto">
          <a:xfrm>
            <a:off x="10533782" y="4168789"/>
            <a:ext cx="1041401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" descr="C:\Users\x04297\Desktop\渲染图\TR-CM24-IN\untitled.880.png"/>
          <p:cNvPicPr>
            <a:picLocks noChangeAspect="1" noChangeArrowheads="1"/>
          </p:cNvPicPr>
          <p:nvPr/>
        </p:nvPicPr>
        <p:blipFill>
          <a:blip r:embed="rId8" cstate="print"/>
          <a:srcRect l="39718" t="11647" r="39229" b="31504"/>
          <a:stretch>
            <a:fillRect/>
          </a:stretch>
        </p:blipFill>
        <p:spPr bwMode="auto">
          <a:xfrm>
            <a:off x="5717843" y="4988478"/>
            <a:ext cx="536743" cy="1061406"/>
          </a:xfrm>
          <a:prstGeom prst="rect">
            <a:avLst/>
          </a:prstGeom>
          <a:noFill/>
        </p:spPr>
      </p:pic>
      <p:sp>
        <p:nvSpPr>
          <p:cNvPr id="70" name="TextBox 6"/>
          <p:cNvSpPr txBox="1"/>
          <p:nvPr/>
        </p:nvSpPr>
        <p:spPr>
          <a:xfrm>
            <a:off x="5149010" y="6183491"/>
            <a:ext cx="167440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TR-CM24-IN</a:t>
            </a:r>
          </a:p>
          <a:p>
            <a:r>
              <a:rPr lang="en-US" altLang="zh-CN" dirty="0"/>
              <a:t>(NPT ¾ 200mm)</a:t>
            </a:r>
            <a:endParaRPr lang="zh-CN" altLang="en-US" dirty="0"/>
          </a:p>
        </p:txBody>
      </p:sp>
      <p:sp>
        <p:nvSpPr>
          <p:cNvPr id="71" name="TextBox 114"/>
          <p:cNvSpPr txBox="1"/>
          <p:nvPr/>
        </p:nvSpPr>
        <p:spPr>
          <a:xfrm>
            <a:off x="6637906" y="5236473"/>
            <a:ext cx="334795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pPr algn="l"/>
            <a:r>
              <a:rPr lang="en-US" altLang="zh-CN" sz="1600" dirty="0"/>
              <a:t>Pendent  mount adaptor is for indoor.</a:t>
            </a:r>
          </a:p>
          <a:p>
            <a:endParaRPr lang="en-US" altLang="zh-CN" sz="1600" dirty="0"/>
          </a:p>
          <a:p>
            <a:pPr algn="just"/>
            <a:r>
              <a:rPr lang="en-US" altLang="zh-CN" sz="1600" dirty="0"/>
              <a:t>Outdoor installation should take care of waterproof.</a:t>
            </a:r>
          </a:p>
        </p:txBody>
      </p:sp>
      <p:cxnSp>
        <p:nvCxnSpPr>
          <p:cNvPr id="72" name="直接连接符 71"/>
          <p:cNvCxnSpPr/>
          <p:nvPr/>
        </p:nvCxnSpPr>
        <p:spPr>
          <a:xfrm flipV="1">
            <a:off x="6435459" y="5668055"/>
            <a:ext cx="4072366" cy="18918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294" y="1385484"/>
            <a:ext cx="1335405" cy="972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图片 30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85644" y="5237754"/>
            <a:ext cx="984525" cy="134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直接连接符 28"/>
          <p:cNvCxnSpPr/>
          <p:nvPr/>
        </p:nvCxnSpPr>
        <p:spPr>
          <a:xfrm>
            <a:off x="5922646" y="2500181"/>
            <a:ext cx="234497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图片 2" descr="untitled.759"/>
          <p:cNvPicPr>
            <a:picLocks noChangeAspect="1"/>
          </p:cNvPicPr>
          <p:nvPr/>
        </p:nvPicPr>
        <p:blipFill>
          <a:blip r:embed="rId11"/>
          <a:srcRect l="24036" t="26896" r="32159" b="10138"/>
          <a:stretch>
            <a:fillRect/>
          </a:stretch>
        </p:blipFill>
        <p:spPr>
          <a:xfrm>
            <a:off x="8484342" y="2142997"/>
            <a:ext cx="686435" cy="694055"/>
          </a:xfrm>
          <a:prstGeom prst="rect">
            <a:avLst/>
          </a:prstGeom>
        </p:spPr>
      </p:pic>
      <p:sp>
        <p:nvSpPr>
          <p:cNvPr id="36" name="TextBox 46"/>
          <p:cNvSpPr txBox="1"/>
          <p:nvPr/>
        </p:nvSpPr>
        <p:spPr>
          <a:xfrm>
            <a:off x="8137513" y="2821737"/>
            <a:ext cx="1440160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TR-UC08-C </a:t>
            </a:r>
          </a:p>
        </p:txBody>
      </p:sp>
      <p:sp>
        <p:nvSpPr>
          <p:cNvPr id="37" name="TextBox 33"/>
          <p:cNvSpPr txBox="1"/>
          <p:nvPr/>
        </p:nvSpPr>
        <p:spPr>
          <a:xfrm>
            <a:off x="6777035" y="2152398"/>
            <a:ext cx="1386840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Corner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5926314" y="2500181"/>
            <a:ext cx="0" cy="65229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9377279" y="2519869"/>
            <a:ext cx="829087" cy="231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图片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38251" y="2270500"/>
            <a:ext cx="1623060" cy="87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ome</a:t>
            </a: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751082" y="3944468"/>
            <a:ext cx="3695" cy="226816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04737" y="3668780"/>
            <a:ext cx="1319708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PRIME series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IPC361X S/E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4665" y="3611557"/>
            <a:ext cx="200348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1475" y="3996159"/>
            <a:ext cx="1620329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TR-JB03-H-IN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8454" y="6281853"/>
            <a:ext cx="1535568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C00000"/>
                </a:solidFill>
              </a:rPr>
              <a:t>TR-WM03-B-IN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5419" y="5870122"/>
            <a:ext cx="191940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Wall mount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08934" y="4623798"/>
            <a:ext cx="201032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748075" y="6199580"/>
            <a:ext cx="179088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2992952" y="3931468"/>
            <a:ext cx="2466884" cy="1300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662" y="5077100"/>
            <a:ext cx="462952" cy="63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8932353" y="5681363"/>
            <a:ext cx="127920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01804" y="4738573"/>
            <a:ext cx="200348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2" name="图片 21" descr="13434554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23777" y="3845060"/>
            <a:ext cx="415128" cy="526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291738" y="4371757"/>
            <a:ext cx="127920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7353988" y="5013229"/>
            <a:ext cx="824918" cy="9431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877915" y="4070285"/>
            <a:ext cx="200348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03420" y="3894882"/>
            <a:ext cx="1535048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8169275" y="4310380"/>
            <a:ext cx="3810" cy="7175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408923" y="3960915"/>
            <a:ext cx="124467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8171625" y="4310389"/>
            <a:ext cx="48196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8159560" y="5896257"/>
            <a:ext cx="1046041" cy="6843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5250" y="3048315"/>
            <a:ext cx="868895" cy="678741"/>
          </a:xfrm>
          <a:prstGeom prst="rect">
            <a:avLst/>
          </a:prstGeom>
        </p:spPr>
      </p:pic>
      <p:sp>
        <p:nvSpPr>
          <p:cNvPr id="40" name="TextBox 120"/>
          <p:cNvSpPr txBox="1"/>
          <p:nvPr/>
        </p:nvSpPr>
        <p:spPr>
          <a:xfrm>
            <a:off x="621678" y="3654240"/>
            <a:ext cx="1399345" cy="6743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PRIME/EASY series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IPC363X</a:t>
            </a:r>
          </a:p>
        </p:txBody>
      </p:sp>
      <p:pic>
        <p:nvPicPr>
          <p:cNvPr id="41" name="图片 4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0" t="26396" r="30110" b="17767"/>
          <a:stretch>
            <a:fillRect/>
          </a:stretch>
        </p:blipFill>
        <p:spPr bwMode="auto">
          <a:xfrm>
            <a:off x="1998478" y="3088939"/>
            <a:ext cx="665969" cy="594328"/>
          </a:xfrm>
          <a:prstGeom prst="rect">
            <a:avLst/>
          </a:prstGeom>
          <a:ln>
            <a:noFill/>
          </a:ln>
        </p:spPr>
      </p:pic>
      <p:sp>
        <p:nvSpPr>
          <p:cNvPr id="65" name="TextBox 64"/>
          <p:cNvSpPr txBox="1"/>
          <p:nvPr/>
        </p:nvSpPr>
        <p:spPr>
          <a:xfrm>
            <a:off x="5497815" y="5132323"/>
            <a:ext cx="198599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C00000"/>
                </a:solidFill>
              </a:rPr>
              <a:t>TR-JB07/WM03-F-IN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pic>
        <p:nvPicPr>
          <p:cNvPr id="66" name="图片 65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7" cstate="print"/>
          <a:srcRect l="7767" t="16771" r="22332" b="16147"/>
          <a:stretch>
            <a:fillRect/>
          </a:stretch>
        </p:blipFill>
        <p:spPr bwMode="auto">
          <a:xfrm>
            <a:off x="6034779" y="4754887"/>
            <a:ext cx="803335" cy="37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3542842" y="1074338"/>
            <a:ext cx="184774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84047" y="1277445"/>
            <a:ext cx="156651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TR-JB03-I-IN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 flipV="1">
            <a:off x="2892150" y="1384450"/>
            <a:ext cx="2525160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图片 43" descr="13434554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85408" y="1116772"/>
            <a:ext cx="382857" cy="44086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8186953" y="1538276"/>
            <a:ext cx="117976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843339" y="659572"/>
            <a:ext cx="184774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796221" y="1214751"/>
            <a:ext cx="141572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7294572" y="1384450"/>
            <a:ext cx="114791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9" cstate="print"/>
          <a:srcRect l="29766" t="25230" r="8718" b="13498"/>
          <a:stretch>
            <a:fillRect/>
          </a:stretch>
        </p:blipFill>
        <p:spPr bwMode="auto">
          <a:xfrm>
            <a:off x="6137095" y="2587339"/>
            <a:ext cx="734953" cy="405558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5688536" y="3021290"/>
            <a:ext cx="1416200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C00000"/>
                </a:solidFill>
              </a:rPr>
              <a:t>TR-WM03-D-IN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47106" y="2693960"/>
            <a:ext cx="1770204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2" name="直接连接符 51"/>
          <p:cNvCxnSpPr/>
          <p:nvPr/>
        </p:nvCxnSpPr>
        <p:spPr>
          <a:xfrm flipV="1">
            <a:off x="3738284" y="2977009"/>
            <a:ext cx="1713024" cy="131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图片 52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24622" y="2185381"/>
            <a:ext cx="426964" cy="53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8248324" y="2661361"/>
            <a:ext cx="117976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14309" y="1866555"/>
            <a:ext cx="184774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7223394" y="2979636"/>
            <a:ext cx="121909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8016875" y="1692910"/>
            <a:ext cx="0" cy="4159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3738624" y="2204903"/>
            <a:ext cx="172121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3738624" y="1391690"/>
            <a:ext cx="8188" cy="158794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697959" y="2095941"/>
            <a:ext cx="314604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81"/>
          <p:cNvSpPr txBox="1"/>
          <p:nvPr/>
        </p:nvSpPr>
        <p:spPr>
          <a:xfrm>
            <a:off x="5497888" y="2120104"/>
            <a:ext cx="1934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C00000"/>
                </a:solidFill>
              </a:rPr>
              <a:t>TR-JB07/WM03-G-IN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pic>
        <p:nvPicPr>
          <p:cNvPr id="67" name="图片 66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11" cstate="print"/>
          <a:srcRect l="7767" t="16771" r="22332" b="16147"/>
          <a:stretch>
            <a:fillRect/>
          </a:stretch>
        </p:blipFill>
        <p:spPr bwMode="auto">
          <a:xfrm>
            <a:off x="5955618" y="1680331"/>
            <a:ext cx="852535" cy="38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TextBox 77"/>
          <p:cNvSpPr txBox="1"/>
          <p:nvPr/>
        </p:nvSpPr>
        <p:spPr>
          <a:xfrm>
            <a:off x="3558471" y="1712465"/>
            <a:ext cx="201032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72" name="直接连接符 71"/>
          <p:cNvCxnSpPr/>
          <p:nvPr/>
        </p:nvCxnSpPr>
        <p:spPr>
          <a:xfrm>
            <a:off x="8012272" y="1691839"/>
            <a:ext cx="44450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17395" y="4820497"/>
            <a:ext cx="116730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buNone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Mini PTZ series</a:t>
            </a:r>
          </a:p>
          <a:p>
            <a:pPr algn="ctr">
              <a:buNone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IPC64XX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2" name="图片 11" descr="修改"/>
          <p:cNvPicPr>
            <a:picLocks noChangeAspect="1"/>
          </p:cNvPicPr>
          <p:nvPr/>
        </p:nvPicPr>
        <p:blipFill>
          <a:blip r:embed="rId12" cstate="print"/>
          <a:srcRect l="27279" t="18085" r="29274" b="28075"/>
          <a:stretch>
            <a:fillRect/>
          </a:stretch>
        </p:blipFill>
        <p:spPr>
          <a:xfrm>
            <a:off x="1005935" y="4227361"/>
            <a:ext cx="630555" cy="572135"/>
          </a:xfrm>
          <a:prstGeom prst="rect">
            <a:avLst/>
          </a:prstGeom>
        </p:spPr>
      </p:pic>
      <p:pic>
        <p:nvPicPr>
          <p:cNvPr id="71" name="图片 70" descr="http://sgcdn.uniview.com/res/201803/30/20180330_1640628_11_804279_140445_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8" t="3846" r="27568" b="3846"/>
          <a:stretch>
            <a:fillRect/>
          </a:stretch>
        </p:blipFill>
        <p:spPr>
          <a:xfrm>
            <a:off x="6321737" y="5624127"/>
            <a:ext cx="452334" cy="66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>
          <a:xfrm>
            <a:off x="5972038" y="609111"/>
            <a:ext cx="959322" cy="6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38337" y="620981"/>
            <a:ext cx="1483995" cy="901700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38191" y="1522906"/>
            <a:ext cx="1263650" cy="1104265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86337" y="3522849"/>
            <a:ext cx="1483995" cy="901700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454371" y="4550843"/>
            <a:ext cx="1347470" cy="1162685"/>
          </a:xfrm>
          <a:prstGeom prst="rect">
            <a:avLst/>
          </a:prstGeom>
        </p:spPr>
      </p:pic>
      <p:pic>
        <p:nvPicPr>
          <p:cNvPr id="81" name="图片 80" descr="353变焦半球-UNV_F (1)"/>
          <p:cNvPicPr>
            <a:picLocks noChangeAspect="1"/>
          </p:cNvPicPr>
          <p:nvPr/>
        </p:nvPicPr>
        <p:blipFill>
          <a:blip r:embed="rId18"/>
          <a:srcRect l="25455" t="12966" r="26370" b="17651"/>
          <a:stretch>
            <a:fillRect/>
          </a:stretch>
        </p:blipFill>
        <p:spPr>
          <a:xfrm>
            <a:off x="1938716" y="4193936"/>
            <a:ext cx="785495" cy="637540"/>
          </a:xfrm>
          <a:prstGeom prst="rect">
            <a:avLst/>
          </a:prstGeom>
        </p:spPr>
      </p:pic>
      <p:sp>
        <p:nvSpPr>
          <p:cNvPr id="82" name="文本框 81"/>
          <p:cNvSpPr txBox="1"/>
          <p:nvPr/>
        </p:nvSpPr>
        <p:spPr>
          <a:xfrm>
            <a:off x="1716706" y="4832725"/>
            <a:ext cx="11360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PRIME/EASY series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IPC353X</a:t>
            </a:r>
          </a:p>
        </p:txBody>
      </p:sp>
      <p:cxnSp>
        <p:nvCxnSpPr>
          <p:cNvPr id="83" name="直接连接符 82"/>
          <p:cNvCxnSpPr/>
          <p:nvPr/>
        </p:nvCxnSpPr>
        <p:spPr>
          <a:xfrm>
            <a:off x="9857898" y="1384450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9263792" y="2537750"/>
            <a:ext cx="123185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9879719" y="3960915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9904404" y="5440185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3754777" y="5132166"/>
            <a:ext cx="172121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图片 75" descr="方视窗海螺-F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6" t="14717" r="32106" b="30040"/>
          <a:stretch>
            <a:fillRect/>
          </a:stretch>
        </p:blipFill>
        <p:spPr>
          <a:xfrm>
            <a:off x="932081" y="5508518"/>
            <a:ext cx="684764" cy="65428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文本框 84"/>
          <p:cNvSpPr txBox="1"/>
          <p:nvPr/>
        </p:nvSpPr>
        <p:spPr>
          <a:xfrm>
            <a:off x="535747" y="6199580"/>
            <a:ext cx="129073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None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IPC363x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SS\SA\SB 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2" t="14038" r="23287" b="26425"/>
          <a:stretch>
            <a:fillRect/>
          </a:stretch>
        </p:blipFill>
        <p:spPr bwMode="auto">
          <a:xfrm>
            <a:off x="1922017" y="1038821"/>
            <a:ext cx="572615" cy="522610"/>
          </a:xfrm>
          <a:prstGeom prst="rect">
            <a:avLst/>
          </a:prstGeom>
          <a:ln>
            <a:noFill/>
          </a:ln>
        </p:spPr>
      </p:pic>
      <p:sp>
        <p:nvSpPr>
          <p:cNvPr id="90" name="TextBox 36"/>
          <p:cNvSpPr txBox="1"/>
          <p:nvPr/>
        </p:nvSpPr>
        <p:spPr>
          <a:xfrm>
            <a:off x="1549453" y="1606562"/>
            <a:ext cx="1217120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PRIME  series</a:t>
            </a:r>
          </a:p>
          <a:p>
            <a:r>
              <a:rPr lang="en-US" altLang="zh-CN" dirty="0"/>
              <a:t>IPC361XSR -F </a:t>
            </a:r>
          </a:p>
        </p:txBody>
      </p:sp>
      <p:pic>
        <p:nvPicPr>
          <p:cNvPr id="91" name="图片 90" descr="0235C5PM-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6" t="15347" r="28677" b="14108"/>
          <a:stretch>
            <a:fillRect/>
          </a:stretch>
        </p:blipFill>
        <p:spPr bwMode="auto">
          <a:xfrm>
            <a:off x="1934761" y="5508518"/>
            <a:ext cx="729686" cy="66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文本框 91"/>
          <p:cNvSpPr txBox="1"/>
          <p:nvPr/>
        </p:nvSpPr>
        <p:spPr>
          <a:xfrm>
            <a:off x="1922017" y="6192189"/>
            <a:ext cx="86914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buNone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IPC363x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</a:t>
            </a:r>
          </a:p>
          <a:p>
            <a:pPr algn="ctr">
              <a:buNone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</p:txBody>
      </p:sp>
      <p:pic>
        <p:nvPicPr>
          <p:cNvPr id="74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>
          <a:xfrm>
            <a:off x="6021096" y="3466103"/>
            <a:ext cx="884326" cy="562940"/>
          </a:xfrm>
          <a:prstGeom prst="rect">
            <a:avLst/>
          </a:prstGeom>
          <a:noFill/>
        </p:spPr>
      </p:pic>
      <p:pic>
        <p:nvPicPr>
          <p:cNvPr id="27" name="图片 2" descr="untitled.759"/>
          <p:cNvPicPr>
            <a:picLocks noChangeAspect="1"/>
          </p:cNvPicPr>
          <p:nvPr/>
        </p:nvPicPr>
        <p:blipFill>
          <a:blip r:embed="rId23"/>
          <a:srcRect l="24036" t="26896" r="32159" b="10138"/>
          <a:stretch>
            <a:fillRect/>
          </a:stretch>
        </p:blipFill>
        <p:spPr>
          <a:xfrm>
            <a:off x="9217660" y="5895975"/>
            <a:ext cx="686435" cy="694055"/>
          </a:xfrm>
          <a:prstGeom prst="rect">
            <a:avLst/>
          </a:prstGeom>
        </p:spPr>
      </p:pic>
      <p:sp>
        <p:nvSpPr>
          <p:cNvPr id="32" name="TextBox 46"/>
          <p:cNvSpPr txBox="1"/>
          <p:nvPr/>
        </p:nvSpPr>
        <p:spPr>
          <a:xfrm>
            <a:off x="8850498" y="6522330"/>
            <a:ext cx="1440160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TR-UC08-C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extBox 33"/>
          <p:cNvSpPr txBox="1"/>
          <p:nvPr/>
        </p:nvSpPr>
        <p:spPr>
          <a:xfrm>
            <a:off x="7980045" y="6290310"/>
            <a:ext cx="1386840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Corner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521950" y="5793105"/>
            <a:ext cx="1448435" cy="86804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7697959" y="2204526"/>
            <a:ext cx="314604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8021955" y="2185670"/>
            <a:ext cx="0" cy="78359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495915" y="2597785"/>
            <a:ext cx="1448435" cy="868045"/>
          </a:xfrm>
          <a:prstGeom prst="rect">
            <a:avLst/>
          </a:prstGeom>
        </p:spPr>
      </p:pic>
      <p:cxnSp>
        <p:nvCxnSpPr>
          <p:cNvPr id="29" name="直接连接符 28"/>
          <p:cNvCxnSpPr/>
          <p:nvPr/>
        </p:nvCxnSpPr>
        <p:spPr>
          <a:xfrm>
            <a:off x="9263792" y="3175290"/>
            <a:ext cx="123185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139305" y="3129915"/>
            <a:ext cx="1386840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Corner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9" name="图片 2" descr="untitled.759"/>
          <p:cNvPicPr>
            <a:picLocks noChangeAspect="1"/>
          </p:cNvPicPr>
          <p:nvPr/>
        </p:nvPicPr>
        <p:blipFill>
          <a:blip r:embed="rId23"/>
          <a:srcRect l="24036" t="26896" r="32159" b="10138"/>
          <a:stretch>
            <a:fillRect/>
          </a:stretch>
        </p:blipFill>
        <p:spPr>
          <a:xfrm>
            <a:off x="8462645" y="2927894"/>
            <a:ext cx="686435" cy="694055"/>
          </a:xfrm>
          <a:prstGeom prst="rect">
            <a:avLst/>
          </a:prstGeom>
        </p:spPr>
      </p:pic>
      <p:sp>
        <p:nvSpPr>
          <p:cNvPr id="63" name="TextBox 46"/>
          <p:cNvSpPr txBox="1"/>
          <p:nvPr/>
        </p:nvSpPr>
        <p:spPr>
          <a:xfrm>
            <a:off x="8085323" y="3544724"/>
            <a:ext cx="1440160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TR-UC08-C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69" name="直接连接符 68"/>
          <p:cNvCxnSpPr/>
          <p:nvPr/>
        </p:nvCxnSpPr>
        <p:spPr>
          <a:xfrm flipV="1">
            <a:off x="7362243" y="5177694"/>
            <a:ext cx="824918" cy="9431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8169275" y="5177790"/>
            <a:ext cx="6350" cy="104838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 flipV="1">
            <a:off x="7334938" y="6203219"/>
            <a:ext cx="824918" cy="9431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9904404" y="6290450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941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Fisheye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137"/>
          <p:cNvSpPr txBox="1"/>
          <p:nvPr/>
        </p:nvSpPr>
        <p:spPr>
          <a:xfrm>
            <a:off x="1955636" y="4977381"/>
            <a:ext cx="195291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814 fisheye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408125" y="2442467"/>
            <a:ext cx="80446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201138" y="2442467"/>
            <a:ext cx="144803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79053" y="2483682"/>
            <a:ext cx="152847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TR-JB04-D-IN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10" name="图片 9" descr="\\info-server\产品资料库\09-01-产品图片库\01-国内\01-摄像机\HIC8631DF_VIR\HIC8631DF_VIR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6" t="13466" r="25920" b="16997"/>
          <a:stretch>
            <a:fillRect/>
          </a:stretch>
        </p:blipFill>
        <p:spPr bwMode="auto">
          <a:xfrm>
            <a:off x="2607670" y="2062406"/>
            <a:ext cx="601053" cy="55610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965611" y="2607683"/>
            <a:ext cx="1889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868 fisheye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51679" y="2126843"/>
            <a:ext cx="149749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8" name="组合 12"/>
          <p:cNvGrpSpPr/>
          <p:nvPr/>
        </p:nvGrpSpPr>
        <p:grpSpPr>
          <a:xfrm>
            <a:off x="7754816" y="1992258"/>
            <a:ext cx="1206693" cy="779380"/>
            <a:chOff x="6444208" y="1525012"/>
            <a:chExt cx="1080120" cy="754826"/>
          </a:xfrm>
        </p:grpSpPr>
        <p:pic>
          <p:nvPicPr>
            <p:cNvPr id="14" name="图片 13" descr="13434554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72276" y="1525012"/>
              <a:ext cx="400236" cy="492125"/>
            </a:xfrm>
            <a:prstGeom prst="rect">
              <a:avLst/>
            </a:prstGeom>
          </p:spPr>
        </p:pic>
        <p:sp>
          <p:nvSpPr>
            <p:cNvPr id="15" name="TextBox 115"/>
            <p:cNvSpPr txBox="1"/>
            <p:nvPr/>
          </p:nvSpPr>
          <p:spPr>
            <a:xfrm>
              <a:off x="6444208" y="1981757"/>
              <a:ext cx="1080120" cy="29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TR-A01-IN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6" name="TextBox 118"/>
          <p:cNvSpPr txBox="1"/>
          <p:nvPr/>
        </p:nvSpPr>
        <p:spPr>
          <a:xfrm>
            <a:off x="7450741" y="2681988"/>
            <a:ext cx="188991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17" name="TextBox 124"/>
          <p:cNvSpPr txBox="1"/>
          <p:nvPr/>
        </p:nvSpPr>
        <p:spPr>
          <a:xfrm>
            <a:off x="8481455" y="2103917"/>
            <a:ext cx="107901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7163956" y="2456621"/>
            <a:ext cx="648184" cy="643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3453299" y="4727641"/>
            <a:ext cx="80446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4217122" y="4727641"/>
            <a:ext cx="144803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217122" y="4434973"/>
            <a:ext cx="149749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9" name="组合 31"/>
          <p:cNvGrpSpPr/>
          <p:nvPr/>
        </p:nvGrpSpPr>
        <p:grpSpPr>
          <a:xfrm>
            <a:off x="7759352" y="4398278"/>
            <a:ext cx="1206693" cy="779380"/>
            <a:chOff x="6444208" y="1525012"/>
            <a:chExt cx="1080120" cy="754826"/>
          </a:xfrm>
        </p:grpSpPr>
        <p:pic>
          <p:nvPicPr>
            <p:cNvPr id="33" name="图片 32" descr="13434554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72276" y="1525012"/>
              <a:ext cx="400236" cy="492125"/>
            </a:xfrm>
            <a:prstGeom prst="rect">
              <a:avLst/>
            </a:prstGeom>
          </p:spPr>
        </p:pic>
        <p:sp>
          <p:nvSpPr>
            <p:cNvPr id="34" name="TextBox 115"/>
            <p:cNvSpPr txBox="1"/>
            <p:nvPr/>
          </p:nvSpPr>
          <p:spPr>
            <a:xfrm>
              <a:off x="6444208" y="1981757"/>
              <a:ext cx="1080120" cy="29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TR-A01-IN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35" name="TextBox 118"/>
          <p:cNvSpPr txBox="1"/>
          <p:nvPr/>
        </p:nvSpPr>
        <p:spPr>
          <a:xfrm>
            <a:off x="7282967" y="5062132"/>
            <a:ext cx="2304256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36" name="TextBox 124"/>
          <p:cNvSpPr txBox="1"/>
          <p:nvPr/>
        </p:nvSpPr>
        <p:spPr>
          <a:xfrm>
            <a:off x="8485991" y="4509937"/>
            <a:ext cx="107901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6" name="直接连接符 45"/>
          <p:cNvCxnSpPr/>
          <p:nvPr/>
        </p:nvCxnSpPr>
        <p:spPr>
          <a:xfrm flipV="1">
            <a:off x="7167022" y="4755709"/>
            <a:ext cx="676759" cy="407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图片 46" descr="\\info-server\产品资料库\09-01-产品图片库\02-海外\01- Network Camera\UNV\3. fixed dome camera\IPC814 Series\png-用于胶片或网站\IPC814SR-DVPF16_FU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345" y="4330443"/>
            <a:ext cx="920087" cy="63810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TextBox 163"/>
          <p:cNvSpPr txBox="1"/>
          <p:nvPr/>
        </p:nvSpPr>
        <p:spPr>
          <a:xfrm>
            <a:off x="5583589" y="4839680"/>
            <a:ext cx="152847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TR-JB03-H-IN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32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6514" y="1977620"/>
            <a:ext cx="800098" cy="509322"/>
          </a:xfrm>
          <a:prstGeom prst="rect">
            <a:avLst/>
          </a:prstGeom>
          <a:noFill/>
        </p:spPr>
      </p:pic>
      <p:pic>
        <p:nvPicPr>
          <p:cNvPr id="37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6514" y="4396970"/>
            <a:ext cx="800098" cy="509322"/>
          </a:xfrm>
          <a:prstGeom prst="rect">
            <a:avLst/>
          </a:prstGeom>
          <a:noFill/>
        </p:spPr>
      </p:pic>
      <p:sp>
        <p:nvSpPr>
          <p:cNvPr id="4" name="TextBox 137"/>
          <p:cNvSpPr txBox="1"/>
          <p:nvPr/>
        </p:nvSpPr>
        <p:spPr>
          <a:xfrm>
            <a:off x="1955636" y="5218290"/>
            <a:ext cx="195291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815 fisheye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88464">
            <a:off x="9611511" y="3090851"/>
            <a:ext cx="1857375" cy="8470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1785</TotalTime>
  <Words>1657</Words>
  <Application>Microsoft Office PowerPoint</Application>
  <PresentationFormat>宽屏</PresentationFormat>
  <Paragraphs>547</Paragraphs>
  <Slides>24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宋体</vt:lpstr>
      <vt:lpstr>微软雅黑</vt:lpstr>
      <vt:lpstr>Arial</vt:lpstr>
      <vt:lpstr>Calibri</vt:lpstr>
      <vt:lpstr>Calibri Light</vt:lpstr>
      <vt:lpstr>Segoe UI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IPVM</dc:title>
  <dc:creator>yujiansheng</dc:creator>
  <cp:lastModifiedBy>zhouwenpeng</cp:lastModifiedBy>
  <cp:revision>889</cp:revision>
  <dcterms:created xsi:type="dcterms:W3CDTF">2018-01-25T00:55:00Z</dcterms:created>
  <dcterms:modified xsi:type="dcterms:W3CDTF">2022-07-15T09:38:48Z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